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361" r:id="rId2"/>
    <p:sldId id="358" r:id="rId3"/>
    <p:sldId id="360" r:id="rId4"/>
    <p:sldId id="393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92" r:id="rId13"/>
    <p:sldId id="384" r:id="rId14"/>
    <p:sldId id="391" r:id="rId15"/>
    <p:sldId id="354" r:id="rId16"/>
    <p:sldId id="390" r:id="rId17"/>
    <p:sldId id="356" r:id="rId18"/>
    <p:sldId id="368" r:id="rId19"/>
    <p:sldId id="369" r:id="rId20"/>
    <p:sldId id="416" r:id="rId21"/>
    <p:sldId id="417" r:id="rId22"/>
    <p:sldId id="418" r:id="rId23"/>
    <p:sldId id="419" r:id="rId24"/>
    <p:sldId id="420" r:id="rId25"/>
    <p:sldId id="421" r:id="rId26"/>
    <p:sldId id="422" r:id="rId27"/>
    <p:sldId id="423" r:id="rId28"/>
    <p:sldId id="424" r:id="rId29"/>
    <p:sldId id="425" r:id="rId30"/>
    <p:sldId id="426" r:id="rId31"/>
    <p:sldId id="427" r:id="rId32"/>
    <p:sldId id="428" r:id="rId33"/>
    <p:sldId id="395" r:id="rId34"/>
    <p:sldId id="396" r:id="rId35"/>
    <p:sldId id="397" r:id="rId36"/>
    <p:sldId id="398" r:id="rId37"/>
    <p:sldId id="399" r:id="rId38"/>
    <p:sldId id="400" r:id="rId39"/>
    <p:sldId id="373" r:id="rId40"/>
    <p:sldId id="372" r:id="rId41"/>
    <p:sldId id="374" r:id="rId42"/>
    <p:sldId id="375" r:id="rId43"/>
    <p:sldId id="402" r:id="rId44"/>
    <p:sldId id="403" r:id="rId45"/>
    <p:sldId id="406" r:id="rId46"/>
    <p:sldId id="407" r:id="rId47"/>
    <p:sldId id="408" r:id="rId48"/>
    <p:sldId id="409" r:id="rId49"/>
    <p:sldId id="410" r:id="rId50"/>
    <p:sldId id="401" r:id="rId51"/>
    <p:sldId id="411" r:id="rId52"/>
    <p:sldId id="414" r:id="rId53"/>
    <p:sldId id="429" r:id="rId54"/>
    <p:sldId id="413" r:id="rId5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F9D258-83ED-46D8-B6E2-D77502E3659F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E71328-0D9B-4674-A9EA-E2E175791C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037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71328-0D9B-4674-A9EA-E2E175791C81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114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57FE-65E2-4144-991D-AE9ADC109B42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DC91-34D8-436D-941A-02F33858EA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BCEE-CB17-447F-8621-294D8DE1EA91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8BCA-2BFA-48F6-9FC4-8E51B2EFAA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4972-B1FF-4691-B6AC-AAE8E3449A6E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7717-D84D-45A8-8C6B-CACE3F549A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1D70-A12A-4240-A016-F28206D807B7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B1C19-1744-4B8F-A350-14C84699AF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A9A0-E8D7-4C43-8961-671E2BBC9D08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84789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7CB2-C2A7-462B-B28F-317BA12F4C34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E175-DC8C-465D-8301-A744A54A3D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D2CA-A431-41B0-9664-10F6703BB55A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78D-B8A3-400D-862B-C3228857C4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71EBD-FD7E-49D0-8648-0F65A0C4EA45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8CD9F-6F68-4921-9F92-128A41371B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162C-F071-44AD-8FA0-194392B89D9E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6C3F-A453-4C55-9265-22B9CD252F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A7CA-A39F-4C4C-B903-75AF7233041C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62F6-3C70-45A7-9591-696956F0B9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0D8DF-D1B8-4B28-918A-990F350185A8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FEC7-0F67-4B49-BAD6-B1137221A2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E2A7-4E5B-4123-8104-6CBC3C2DD141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59558-77FE-4411-866F-E26F4771B3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3444-2898-4BFE-B662-FA5A89979317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7794-8CD1-40A6-8BF1-90DF1EAC2E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DE54E7-2E78-4EF2-B876-ED8A47A2DB76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0451E-31A2-4952-A256-1D3E9C1AFB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1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</a:t>
            </a:r>
            <a:r>
              <a:rPr lang="hu-HU" smtClean="0">
                <a:latin typeface="Arial" charset="0"/>
              </a:rPr>
              <a:t>pénzpiac</a:t>
            </a:r>
          </a:p>
        </p:txBody>
      </p:sp>
      <p:sp>
        <p:nvSpPr>
          <p:cNvPr id="13314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898989"/>
                </a:solidFill>
                <a:latin typeface="Arial" charset="0"/>
              </a:rPr>
              <a:t>Pénzkínálat, pénzkereslet, pénzpiaci egyensúly</a:t>
            </a:r>
          </a:p>
        </p:txBody>
      </p:sp>
    </p:spTree>
    <p:extLst>
      <p:ext uri="{BB962C8B-B14F-4D97-AF65-F5344CB8AC3E}">
        <p14:creationId xmlns:p14="http://schemas.microsoft.com/office/powerpoint/2010/main" val="3454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b="1" dirty="0" smtClean="0"/>
              <a:t>Keynesi pénzelmélet:  pénzkeresleti motívumok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363272" cy="4708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hu-HU" sz="2800" b="1" dirty="0" smtClean="0"/>
              <a:t>Tranzakciós pénzkereslet: </a:t>
            </a:r>
            <a:r>
              <a:rPr lang="hu-HU" sz="2800" dirty="0" smtClean="0"/>
              <a:t>olyan pénztartási igény, ami a folyamatos vásárlás és tartozások kiegyenlítésére irányul.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u-HU" sz="2800" b="1" dirty="0" smtClean="0"/>
              <a:t>Óvatossági pénzkereslet: </a:t>
            </a:r>
            <a:r>
              <a:rPr lang="hu-HU" sz="2800" dirty="0" smtClean="0"/>
              <a:t>az a pénzmennyiség, amely elegendő az előre nem látható események kivédésére.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u-HU" sz="2800" b="1" dirty="0" smtClean="0"/>
              <a:t>Spekulációs pénzkereslet: </a:t>
            </a:r>
            <a:r>
              <a:rPr lang="hu-HU" sz="2800" dirty="0" smtClean="0"/>
              <a:t>az a pénzmennyiség, amely biztosítja a gazdasági szereplők vagyonának legjobb megőrzését, lehetővé téve annak növelését is.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u-HU" sz="2800" dirty="0" smtClean="0"/>
              <a:t>Utóbbi 2 „tétlen pénz” (</a:t>
            </a:r>
            <a:r>
              <a:rPr lang="hu-HU" sz="2800" dirty="0" err="1" smtClean="0"/>
              <a:t>idle</a:t>
            </a:r>
            <a:r>
              <a:rPr lang="hu-HU" sz="2800" dirty="0" smtClean="0"/>
              <a:t> </a:t>
            </a:r>
            <a:r>
              <a:rPr lang="hu-HU" sz="2800" dirty="0" err="1" smtClean="0"/>
              <a:t>ballance</a:t>
            </a:r>
            <a:r>
              <a:rPr lang="hu-HU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4399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hu-HU" smtClean="0"/>
              <a:t>A pénzkeresleti függvény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hu-HU" dirty="0" smtClean="0"/>
              <a:t>A tranzakciós pénzkereslet a jövedelem növekvő függvénye (</a:t>
            </a:r>
            <a:r>
              <a:rPr lang="hu-HU" dirty="0" err="1" smtClean="0"/>
              <a:t>kY</a:t>
            </a:r>
            <a:r>
              <a:rPr lang="hu-HU" dirty="0" smtClean="0"/>
              <a:t>)</a:t>
            </a:r>
          </a:p>
          <a:p>
            <a:pPr eaLnBrk="1" hangingPunct="1"/>
            <a:r>
              <a:rPr lang="hu-HU" dirty="0" smtClean="0"/>
              <a:t>A spekulációs pénzkereslet a kamatláb csökkenő függvénye</a:t>
            </a:r>
          </a:p>
          <a:p>
            <a:pPr eaLnBrk="1" hangingPunct="1"/>
            <a:r>
              <a:rPr lang="hu-HU" dirty="0" smtClean="0"/>
              <a:t>Az óvatossági pénzkereslet a kamatláb csökkenő és a jövedelem növekvő függvénye.</a:t>
            </a:r>
          </a:p>
          <a:p>
            <a:pPr eaLnBrk="1" hangingPunct="1"/>
            <a:r>
              <a:rPr lang="hu-HU" dirty="0" smtClean="0"/>
              <a:t>A pénzkereslet (L) az előző három pénzkereslet összege, tehát a jövedelem növekvő és a kamatláb csökkenő függvénye: L=</a:t>
            </a:r>
            <a:r>
              <a:rPr lang="hu-HU" dirty="0" err="1" smtClean="0"/>
              <a:t>kY</a:t>
            </a:r>
            <a:r>
              <a:rPr lang="hu-HU" dirty="0" smtClean="0"/>
              <a:t>+L</a:t>
            </a:r>
            <a:r>
              <a:rPr lang="hu-HU" sz="2000" dirty="0" smtClean="0"/>
              <a:t>0</a:t>
            </a:r>
            <a:r>
              <a:rPr lang="hu-HU" dirty="0" smtClean="0"/>
              <a:t>-hr</a:t>
            </a:r>
          </a:p>
        </p:txBody>
      </p:sp>
    </p:spTree>
    <p:extLst>
      <p:ext uri="{BB962C8B-B14F-4D97-AF65-F5344CB8AC3E}">
        <p14:creationId xmlns:p14="http://schemas.microsoft.com/office/powerpoint/2010/main" val="2881797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C06EF-3686-4459-9272-2EC448B25D87}" type="slidenum">
              <a:rPr lang="hu-HU"/>
              <a:pPr>
                <a:defRPr/>
              </a:pPr>
              <a:t>12</a:t>
            </a:fld>
            <a:endParaRPr lang="hu-HU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eaLnBrk="1" hangingPunct="1"/>
            <a:r>
              <a:rPr lang="hu-HU" sz="3800" b="1" i="1" dirty="0" smtClean="0"/>
              <a:t> Pénzkereslet:</a:t>
            </a:r>
            <a:r>
              <a:rPr lang="hu-HU" sz="2800" b="1" i="1" dirty="0" smtClean="0"/>
              <a:t>Pénzkeresleti függvény</a:t>
            </a:r>
            <a:r>
              <a:rPr lang="hu-HU" sz="2800" dirty="0" smtClean="0"/>
              <a:t> </a:t>
            </a:r>
          </a:p>
        </p:txBody>
      </p:sp>
      <p:grpSp>
        <p:nvGrpSpPr>
          <p:cNvPr id="62467" name="Group 4"/>
          <p:cNvGrpSpPr>
            <a:grpSpLocks/>
          </p:cNvGrpSpPr>
          <p:nvPr/>
        </p:nvGrpSpPr>
        <p:grpSpPr bwMode="auto">
          <a:xfrm>
            <a:off x="899592" y="1475657"/>
            <a:ext cx="6815658" cy="5382344"/>
            <a:chOff x="3498" y="2212"/>
            <a:chExt cx="5605" cy="4631"/>
          </a:xfrm>
        </p:grpSpPr>
        <p:sp>
          <p:nvSpPr>
            <p:cNvPr id="62470" name="Line 5"/>
            <p:cNvSpPr>
              <a:spLocks noChangeShapeType="1"/>
            </p:cNvSpPr>
            <p:nvPr/>
          </p:nvSpPr>
          <p:spPr bwMode="auto">
            <a:xfrm>
              <a:off x="3926" y="2331"/>
              <a:ext cx="0" cy="38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2471" name="Line 6"/>
            <p:cNvSpPr>
              <a:spLocks noChangeShapeType="1"/>
            </p:cNvSpPr>
            <p:nvPr/>
          </p:nvSpPr>
          <p:spPr bwMode="auto">
            <a:xfrm>
              <a:off x="3926" y="6154"/>
              <a:ext cx="41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2279" name="Text Box 7"/>
            <p:cNvSpPr txBox="1">
              <a:spLocks noChangeArrowheads="1"/>
            </p:cNvSpPr>
            <p:nvPr/>
          </p:nvSpPr>
          <p:spPr bwMode="auto">
            <a:xfrm>
              <a:off x="8177" y="5997"/>
              <a:ext cx="926" cy="49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r>
                <a:rPr lang="hu-HU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M/P</a:t>
              </a:r>
              <a:endPara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2280" name="Text Box 8"/>
            <p:cNvSpPr txBox="1">
              <a:spLocks noChangeArrowheads="1"/>
            </p:cNvSpPr>
            <p:nvPr/>
          </p:nvSpPr>
          <p:spPr bwMode="auto">
            <a:xfrm>
              <a:off x="3498" y="2212"/>
              <a:ext cx="840" cy="63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r>
                <a:rPr lang="hu-HU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r</a:t>
              </a:r>
              <a:endParaRPr lang="hu-H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62474" name="Line 9"/>
            <p:cNvSpPr>
              <a:spLocks noChangeShapeType="1"/>
            </p:cNvSpPr>
            <p:nvPr/>
          </p:nvSpPr>
          <p:spPr bwMode="auto">
            <a:xfrm>
              <a:off x="4200" y="3120"/>
              <a:ext cx="2829" cy="264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2475" name="Line 10"/>
            <p:cNvSpPr>
              <a:spLocks noChangeShapeType="1"/>
            </p:cNvSpPr>
            <p:nvPr/>
          </p:nvSpPr>
          <p:spPr bwMode="auto">
            <a:xfrm>
              <a:off x="4933" y="2629"/>
              <a:ext cx="2829" cy="26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2476" name="Line 11"/>
            <p:cNvSpPr>
              <a:spLocks noChangeShapeType="1"/>
            </p:cNvSpPr>
            <p:nvPr/>
          </p:nvSpPr>
          <p:spPr bwMode="auto">
            <a:xfrm>
              <a:off x="5314" y="4029"/>
              <a:ext cx="9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2477" name="Line 12"/>
            <p:cNvSpPr>
              <a:spLocks noChangeShapeType="1"/>
            </p:cNvSpPr>
            <p:nvPr/>
          </p:nvSpPr>
          <p:spPr bwMode="auto">
            <a:xfrm>
              <a:off x="3909" y="4114"/>
              <a:ext cx="13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2478" name="Line 13"/>
            <p:cNvSpPr>
              <a:spLocks noChangeShapeType="1"/>
            </p:cNvSpPr>
            <p:nvPr/>
          </p:nvSpPr>
          <p:spPr bwMode="auto">
            <a:xfrm>
              <a:off x="5246" y="4097"/>
              <a:ext cx="0" cy="2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2479" name="Line 14"/>
            <p:cNvSpPr>
              <a:spLocks noChangeShapeType="1"/>
            </p:cNvSpPr>
            <p:nvPr/>
          </p:nvSpPr>
          <p:spPr bwMode="auto">
            <a:xfrm>
              <a:off x="3926" y="5331"/>
              <a:ext cx="26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2480" name="Line 15"/>
            <p:cNvSpPr>
              <a:spLocks noChangeShapeType="1"/>
            </p:cNvSpPr>
            <p:nvPr/>
          </p:nvSpPr>
          <p:spPr bwMode="auto">
            <a:xfrm>
              <a:off x="6531" y="5349"/>
              <a:ext cx="0" cy="8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2481" name="Text Box 16"/>
            <p:cNvSpPr txBox="1">
              <a:spLocks noChangeArrowheads="1"/>
            </p:cNvSpPr>
            <p:nvPr/>
          </p:nvSpPr>
          <p:spPr bwMode="auto">
            <a:xfrm>
              <a:off x="4933" y="6140"/>
              <a:ext cx="2349" cy="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hu-HU" sz="1200" b="1"/>
                <a:t> L</a:t>
              </a:r>
              <a:r>
                <a:rPr lang="hu-HU" sz="1200" b="1" baseline="-25000"/>
                <a:t>1</a:t>
              </a:r>
              <a:r>
                <a:rPr lang="hu-HU" sz="1200" b="1"/>
                <a:t>                                   L</a:t>
              </a:r>
              <a:r>
                <a:rPr lang="hu-HU" sz="1200" b="1" baseline="-25000"/>
                <a:t>0</a:t>
              </a:r>
              <a:endParaRPr lang="hu-HU" b="1"/>
            </a:p>
          </p:txBody>
        </p:sp>
        <p:sp>
          <p:nvSpPr>
            <p:cNvPr id="62482" name="Text Box 17"/>
            <p:cNvSpPr txBox="1">
              <a:spLocks noChangeArrowheads="1"/>
            </p:cNvSpPr>
            <p:nvPr/>
          </p:nvSpPr>
          <p:spPr bwMode="auto">
            <a:xfrm>
              <a:off x="3514" y="3858"/>
              <a:ext cx="651" cy="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hu-HU" sz="1200" b="1"/>
                <a:t>	i</a:t>
              </a:r>
              <a:r>
                <a:rPr lang="hu-HU" sz="1200" b="1" baseline="-25000"/>
                <a:t>1</a:t>
              </a:r>
              <a:endParaRPr lang="hu-HU" b="1"/>
            </a:p>
          </p:txBody>
        </p:sp>
        <p:sp>
          <p:nvSpPr>
            <p:cNvPr id="62483" name="Text Box 18"/>
            <p:cNvSpPr txBox="1">
              <a:spLocks noChangeArrowheads="1"/>
            </p:cNvSpPr>
            <p:nvPr/>
          </p:nvSpPr>
          <p:spPr bwMode="auto">
            <a:xfrm>
              <a:off x="3549" y="5040"/>
              <a:ext cx="566" cy="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hu-HU" sz="1200" b="1"/>
                <a:t>	i</a:t>
              </a:r>
              <a:r>
                <a:rPr lang="hu-HU" sz="1200" b="1" baseline="-25000"/>
                <a:t>0</a:t>
              </a:r>
              <a:endParaRPr lang="hu-HU" b="1"/>
            </a:p>
          </p:txBody>
        </p:sp>
        <p:sp>
          <p:nvSpPr>
            <p:cNvPr id="62484" name="Text Box 19"/>
            <p:cNvSpPr txBox="1">
              <a:spLocks noChangeArrowheads="1"/>
            </p:cNvSpPr>
            <p:nvPr/>
          </p:nvSpPr>
          <p:spPr bwMode="auto">
            <a:xfrm>
              <a:off x="4046" y="2708"/>
              <a:ext cx="2331" cy="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hu-HU" sz="1400" b="1">
                  <a:solidFill>
                    <a:srgbClr val="0033CC"/>
                  </a:solidFill>
                </a:rPr>
                <a:t>L(Y</a:t>
              </a:r>
              <a:r>
                <a:rPr lang="hu-HU" sz="1400" b="1" baseline="-25000">
                  <a:solidFill>
                    <a:srgbClr val="0033CC"/>
                  </a:solidFill>
                </a:rPr>
                <a:t>0</a:t>
              </a:r>
              <a:r>
                <a:rPr lang="hu-HU" sz="1400" b="1">
                  <a:solidFill>
                    <a:srgbClr val="0033CC"/>
                  </a:solidFill>
                </a:rPr>
                <a:t>)</a:t>
              </a:r>
              <a:r>
                <a:rPr lang="hu-HU" sz="1200"/>
                <a:t>          </a:t>
              </a:r>
              <a:r>
                <a:rPr lang="hu-HU" sz="1400" b="1">
                  <a:solidFill>
                    <a:srgbClr val="FF3300"/>
                  </a:solidFill>
                </a:rPr>
                <a:t>L(Y</a:t>
              </a:r>
              <a:r>
                <a:rPr lang="hu-HU" sz="1400" b="1" baseline="-25000">
                  <a:solidFill>
                    <a:srgbClr val="FF3300"/>
                  </a:solidFill>
                </a:rPr>
                <a:t>1</a:t>
              </a:r>
              <a:r>
                <a:rPr lang="hu-HU" sz="1400" b="1">
                  <a:solidFill>
                    <a:srgbClr val="FF3300"/>
                  </a:solidFill>
                </a:rPr>
                <a:t>)</a:t>
              </a:r>
              <a:endParaRPr lang="hu-HU" sz="2000" b="1">
                <a:solidFill>
                  <a:srgbClr val="FF3300"/>
                </a:solidFill>
              </a:endParaRPr>
            </a:p>
          </p:txBody>
        </p:sp>
        <p:sp>
          <p:nvSpPr>
            <p:cNvPr id="182292" name="Text Box 20"/>
            <p:cNvSpPr txBox="1">
              <a:spLocks noChangeArrowheads="1"/>
            </p:cNvSpPr>
            <p:nvPr/>
          </p:nvSpPr>
          <p:spPr bwMode="auto">
            <a:xfrm>
              <a:off x="5449" y="3616"/>
              <a:ext cx="925" cy="44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r>
                <a:rPr lang="hu-HU" sz="2400" b="1" dirty="0">
                  <a:solidFill>
                    <a:srgbClr val="CC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</a:t>
              </a:r>
              <a:r>
                <a:rPr lang="hu-HU" sz="2400" b="1" dirty="0">
                  <a:solidFill>
                    <a:srgbClr val="CC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</a:t>
              </a:r>
              <a:endParaRPr lang="hu-HU" sz="36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486" name="Line 21"/>
            <p:cNvSpPr>
              <a:spLocks noChangeShapeType="1"/>
            </p:cNvSpPr>
            <p:nvPr/>
          </p:nvSpPr>
          <p:spPr bwMode="auto">
            <a:xfrm flipV="1">
              <a:off x="4526" y="4166"/>
              <a:ext cx="0" cy="11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2487" name="Line 22"/>
            <p:cNvSpPr>
              <a:spLocks noChangeShapeType="1"/>
            </p:cNvSpPr>
            <p:nvPr/>
          </p:nvSpPr>
          <p:spPr bwMode="auto">
            <a:xfrm flipH="1">
              <a:off x="5280" y="5794"/>
              <a:ext cx="12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62468" name="Text Box 23"/>
          <p:cNvSpPr>
            <a:spLocks noGrp="1" noChangeArrowheads="1"/>
          </p:cNvSpPr>
          <p:nvPr>
            <p:ph type="body" idx="1"/>
          </p:nvPr>
        </p:nvSpPr>
        <p:spPr>
          <a:xfrm>
            <a:off x="323850" y="421659"/>
            <a:ext cx="8280400" cy="5622925"/>
          </a:xfrm>
        </p:spPr>
        <p:txBody>
          <a:bodyPr/>
          <a:lstStyle/>
          <a:p>
            <a:pPr eaLnBrk="1" hangingPunct="1"/>
            <a:r>
              <a:rPr lang="hu-HU" dirty="0" smtClean="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sz="1800" dirty="0" smtClean="0"/>
          </a:p>
        </p:txBody>
      </p:sp>
      <p:sp>
        <p:nvSpPr>
          <p:cNvPr id="62469" name="Text Box 24"/>
          <p:cNvSpPr txBox="1">
            <a:spLocks noChangeArrowheads="1"/>
          </p:cNvSpPr>
          <p:nvPr/>
        </p:nvSpPr>
        <p:spPr bwMode="auto">
          <a:xfrm>
            <a:off x="6227763" y="1989138"/>
            <a:ext cx="2232025" cy="8636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hu-HU" sz="1600" dirty="0">
                <a:solidFill>
                  <a:srgbClr val="FF3300"/>
                </a:solidFill>
              </a:rPr>
              <a:t>L: </a:t>
            </a:r>
            <a:r>
              <a:rPr lang="hu-HU" sz="1600" dirty="0">
                <a:solidFill>
                  <a:srgbClr val="0033CC"/>
                </a:solidFill>
              </a:rPr>
              <a:t>reál pénzkereslet</a:t>
            </a:r>
          </a:p>
          <a:p>
            <a:r>
              <a:rPr lang="hu-HU" sz="1600" dirty="0">
                <a:solidFill>
                  <a:srgbClr val="FF3300"/>
                </a:solidFill>
              </a:rPr>
              <a:t>Y: </a:t>
            </a:r>
            <a:r>
              <a:rPr lang="hu-HU" sz="1600" dirty="0">
                <a:solidFill>
                  <a:srgbClr val="0033CC"/>
                </a:solidFill>
              </a:rPr>
              <a:t>reáljövedelem</a:t>
            </a:r>
          </a:p>
          <a:p>
            <a:r>
              <a:rPr lang="hu-HU" sz="1600" dirty="0">
                <a:solidFill>
                  <a:srgbClr val="FF3300"/>
                </a:solidFill>
              </a:rPr>
              <a:t>r</a:t>
            </a:r>
            <a:r>
              <a:rPr lang="hu-HU" sz="1600" dirty="0" smtClean="0">
                <a:solidFill>
                  <a:srgbClr val="FF3300"/>
                </a:solidFill>
              </a:rPr>
              <a:t>: </a:t>
            </a:r>
            <a:r>
              <a:rPr lang="hu-HU" sz="1600" dirty="0">
                <a:solidFill>
                  <a:srgbClr val="0033CC"/>
                </a:solidFill>
              </a:rPr>
              <a:t>kamatláb</a:t>
            </a:r>
            <a:endParaRPr lang="hu-HU" sz="2400" dirty="0">
              <a:solidFill>
                <a:srgbClr val="0033CC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919048" y="3388708"/>
            <a:ext cx="210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r</a:t>
            </a:r>
            <a:endParaRPr lang="hu-HU" sz="2800" dirty="0"/>
          </a:p>
        </p:txBody>
      </p:sp>
      <p:sp>
        <p:nvSpPr>
          <p:cNvPr id="3" name="Szövegdoboz 2"/>
          <p:cNvSpPr txBox="1"/>
          <p:nvPr/>
        </p:nvSpPr>
        <p:spPr>
          <a:xfrm flipH="1">
            <a:off x="961608" y="4762478"/>
            <a:ext cx="116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r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277031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Pénzpiaci egyensúly</a:t>
            </a:r>
          </a:p>
        </p:txBody>
      </p:sp>
      <p:sp>
        <p:nvSpPr>
          <p:cNvPr id="205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hu-HU" sz="2600" dirty="0" smtClean="0"/>
              <a:t>A pénzpiacon a </a:t>
            </a:r>
            <a:r>
              <a:rPr lang="hu-HU" sz="2600" dirty="0" err="1" smtClean="0"/>
              <a:t>reálpénzkínálat</a:t>
            </a:r>
            <a:r>
              <a:rPr lang="hu-HU" sz="2600" dirty="0" smtClean="0"/>
              <a:t> M/P</a:t>
            </a:r>
          </a:p>
          <a:p>
            <a:pPr eaLnBrk="1" hangingPunct="1"/>
            <a:r>
              <a:rPr lang="hu-HU" sz="2600" dirty="0" smtClean="0"/>
              <a:t>A </a:t>
            </a:r>
            <a:r>
              <a:rPr lang="hu-HU" sz="2600" dirty="0" err="1" smtClean="0"/>
              <a:t>reálpénzkereslet</a:t>
            </a:r>
            <a:r>
              <a:rPr lang="hu-HU" sz="2600" dirty="0" smtClean="0"/>
              <a:t> L</a:t>
            </a:r>
          </a:p>
          <a:p>
            <a:pPr eaLnBrk="1" hangingPunct="1"/>
            <a:r>
              <a:rPr lang="hu-HU" sz="2600" dirty="0" smtClean="0"/>
              <a:t>A pénz ára a kamat</a:t>
            </a:r>
          </a:p>
          <a:p>
            <a:pPr eaLnBrk="1" hangingPunct="1"/>
            <a:r>
              <a:rPr lang="hu-HU" sz="2600" dirty="0" smtClean="0"/>
              <a:t>A pénzpiaci egyensúly alakítja ki az egyensúlyi kamatláb szintjét.</a:t>
            </a:r>
          </a:p>
          <a:p>
            <a:pPr eaLnBrk="1" hangingPunct="1"/>
            <a:r>
              <a:rPr lang="hu-HU" sz="2600" dirty="0" smtClean="0"/>
              <a:t>→ </a:t>
            </a:r>
            <a:r>
              <a:rPr lang="hu-HU" sz="2600" dirty="0" err="1" smtClean="0"/>
              <a:t>LM-görbe</a:t>
            </a:r>
            <a:r>
              <a:rPr lang="hu-HU" sz="2600" dirty="0" smtClean="0"/>
              <a:t>: a pénzpiac</a:t>
            </a:r>
          </a:p>
          <a:p>
            <a:pPr marL="0" indent="0" eaLnBrk="1" hangingPunct="1">
              <a:buNone/>
            </a:pPr>
            <a:r>
              <a:rPr lang="hu-HU" sz="2600" dirty="0"/>
              <a:t>e</a:t>
            </a:r>
            <a:r>
              <a:rPr lang="hu-HU" sz="2600" dirty="0" smtClean="0"/>
              <a:t>gyensúlyát mutatja az </a:t>
            </a:r>
            <a:r>
              <a:rPr lang="hu-HU" sz="2600" dirty="0" err="1" smtClean="0"/>
              <a:t>r-Y</a:t>
            </a:r>
            <a:r>
              <a:rPr lang="hu-HU" sz="2600" dirty="0" smtClean="0"/>
              <a:t> kapcsolatában</a:t>
            </a:r>
          </a:p>
        </p:txBody>
      </p:sp>
      <p:graphicFrame>
        <p:nvGraphicFramePr>
          <p:cNvPr id="2057" name="Object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3973885"/>
              </p:ext>
            </p:extLst>
          </p:nvPr>
        </p:nvGraphicFramePr>
        <p:xfrm>
          <a:off x="4103120" y="2492896"/>
          <a:ext cx="4423514" cy="3314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2" r:id="rId3" imgW="4233565" imgH="3167360" progId="">
                  <p:embed/>
                </p:oleObj>
              </mc:Choice>
              <mc:Fallback>
                <p:oleObj r:id="rId3" imgW="4233565" imgH="316736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120" y="2492896"/>
                        <a:ext cx="4423514" cy="331415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7956376" y="5301208"/>
            <a:ext cx="688787" cy="297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8316416" y="522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7668344" y="5445224"/>
            <a:ext cx="960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2986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3" name="Group 2"/>
          <p:cNvGrpSpPr>
            <a:grpSpLocks/>
          </p:cNvGrpSpPr>
          <p:nvPr/>
        </p:nvGrpSpPr>
        <p:grpSpPr bwMode="auto">
          <a:xfrm>
            <a:off x="152400" y="1066800"/>
            <a:ext cx="3505200" cy="3810000"/>
            <a:chOff x="240" y="672"/>
            <a:chExt cx="2208" cy="2400"/>
          </a:xfrm>
        </p:grpSpPr>
        <p:sp>
          <p:nvSpPr>
            <p:cNvPr id="172035" name="Line 3"/>
            <p:cNvSpPr>
              <a:spLocks noChangeShapeType="1"/>
            </p:cNvSpPr>
            <p:nvPr/>
          </p:nvSpPr>
          <p:spPr bwMode="auto">
            <a:xfrm flipV="1">
              <a:off x="240" y="67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sm" len="lg"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/>
              </a:pPr>
              <a:endParaRPr lang="hu-HU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72036" name="Line 4"/>
            <p:cNvSpPr>
              <a:spLocks noChangeShapeType="1"/>
            </p:cNvSpPr>
            <p:nvPr/>
          </p:nvSpPr>
          <p:spPr bwMode="auto">
            <a:xfrm>
              <a:off x="240" y="3072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sm" len="lg"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/>
              </a:pPr>
              <a:endParaRPr lang="hu-HU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sp>
        <p:nvSpPr>
          <p:cNvPr id="105474" name="Text Box 5"/>
          <p:cNvSpPr txBox="1">
            <a:spLocks noChangeArrowheads="1"/>
          </p:cNvSpPr>
          <p:nvPr/>
        </p:nvSpPr>
        <p:spPr bwMode="auto">
          <a:xfrm>
            <a:off x="76200" y="762000"/>
            <a:ext cx="26161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dirty="0" smtClean="0">
                <a:latin typeface="Times New Roman" pitchFamily="18" charset="0"/>
              </a:rPr>
              <a:t>r</a:t>
            </a:r>
            <a:endParaRPr lang="hu-HU" altLang="hu-HU" dirty="0">
              <a:latin typeface="Times New Roman" pitchFamily="18" charset="0"/>
            </a:endParaRPr>
          </a:p>
        </p:txBody>
      </p:sp>
      <p:sp>
        <p:nvSpPr>
          <p:cNvPr id="105475" name="Text Box 6"/>
          <p:cNvSpPr txBox="1">
            <a:spLocks noChangeArrowheads="1"/>
          </p:cNvSpPr>
          <p:nvPr/>
        </p:nvSpPr>
        <p:spPr bwMode="auto">
          <a:xfrm>
            <a:off x="3717925" y="4735513"/>
            <a:ext cx="692150" cy="307975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L, M/P</a:t>
            </a:r>
          </a:p>
        </p:txBody>
      </p:sp>
      <p:grpSp>
        <p:nvGrpSpPr>
          <p:cNvPr id="105476" name="Group 7"/>
          <p:cNvGrpSpPr>
            <a:grpSpLocks/>
          </p:cNvGrpSpPr>
          <p:nvPr/>
        </p:nvGrpSpPr>
        <p:grpSpPr bwMode="auto">
          <a:xfrm>
            <a:off x="4800600" y="990600"/>
            <a:ext cx="3505200" cy="3810000"/>
            <a:chOff x="240" y="672"/>
            <a:chExt cx="2208" cy="2400"/>
          </a:xfrm>
        </p:grpSpPr>
        <p:sp>
          <p:nvSpPr>
            <p:cNvPr id="172040" name="Line 8"/>
            <p:cNvSpPr>
              <a:spLocks noChangeShapeType="1"/>
            </p:cNvSpPr>
            <p:nvPr/>
          </p:nvSpPr>
          <p:spPr bwMode="auto">
            <a:xfrm flipV="1">
              <a:off x="240" y="67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sm" len="lg"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/>
              </a:pPr>
              <a:endParaRPr lang="hu-HU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72041" name="Line 9"/>
            <p:cNvSpPr>
              <a:spLocks noChangeShapeType="1"/>
            </p:cNvSpPr>
            <p:nvPr/>
          </p:nvSpPr>
          <p:spPr bwMode="auto">
            <a:xfrm>
              <a:off x="240" y="3072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sm" len="lg"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/>
              </a:pPr>
              <a:endParaRPr lang="hu-HU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sp>
        <p:nvSpPr>
          <p:cNvPr id="172042" name="Line 10"/>
          <p:cNvSpPr>
            <a:spLocks noChangeShapeType="1"/>
          </p:cNvSpPr>
          <p:nvPr/>
        </p:nvSpPr>
        <p:spPr bwMode="auto">
          <a:xfrm flipV="1">
            <a:off x="5289550" y="2309813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5478" name="Text Box 11"/>
          <p:cNvSpPr txBox="1">
            <a:spLocks noChangeArrowheads="1"/>
          </p:cNvSpPr>
          <p:nvPr/>
        </p:nvSpPr>
        <p:spPr bwMode="auto">
          <a:xfrm>
            <a:off x="4724400" y="685800"/>
            <a:ext cx="351656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square">
            <a:spAutoFit/>
          </a:bodyPr>
          <a:lstStyle/>
          <a:p>
            <a:pPr eaLnBrk="0" hangingPunct="0"/>
            <a:r>
              <a:rPr lang="hu-HU" altLang="hu-HU" dirty="0" smtClean="0">
                <a:latin typeface="Times New Roman" pitchFamily="18" charset="0"/>
              </a:rPr>
              <a:t>r</a:t>
            </a:r>
            <a:endParaRPr lang="hu-HU" altLang="hu-HU" dirty="0">
              <a:latin typeface="Times New Roman" pitchFamily="18" charset="0"/>
            </a:endParaRPr>
          </a:p>
        </p:txBody>
      </p:sp>
      <p:sp>
        <p:nvSpPr>
          <p:cNvPr id="105479" name="Text Box 12"/>
          <p:cNvSpPr txBox="1">
            <a:spLocks noChangeArrowheads="1"/>
          </p:cNvSpPr>
          <p:nvPr/>
        </p:nvSpPr>
        <p:spPr bwMode="auto">
          <a:xfrm>
            <a:off x="8229600" y="22098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LM</a:t>
            </a:r>
          </a:p>
        </p:txBody>
      </p:sp>
      <p:sp>
        <p:nvSpPr>
          <p:cNvPr id="105480" name="Text Box 13"/>
          <p:cNvSpPr txBox="1">
            <a:spLocks noChangeArrowheads="1"/>
          </p:cNvSpPr>
          <p:nvPr/>
        </p:nvSpPr>
        <p:spPr bwMode="auto">
          <a:xfrm>
            <a:off x="8366125" y="465931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Y</a:t>
            </a:r>
          </a:p>
        </p:txBody>
      </p:sp>
      <p:sp>
        <p:nvSpPr>
          <p:cNvPr id="105481" name="Text Box 14"/>
          <p:cNvSpPr txBox="1">
            <a:spLocks noChangeArrowheads="1"/>
          </p:cNvSpPr>
          <p:nvPr/>
        </p:nvSpPr>
        <p:spPr bwMode="auto">
          <a:xfrm>
            <a:off x="898525" y="849313"/>
            <a:ext cx="23701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2000" b="1">
                <a:latin typeface="Times New Roman" pitchFamily="18" charset="0"/>
              </a:rPr>
              <a:t>Pénzpiaci egyensúly</a:t>
            </a:r>
          </a:p>
        </p:txBody>
      </p:sp>
      <p:sp>
        <p:nvSpPr>
          <p:cNvPr id="105482" name="Text Box 15"/>
          <p:cNvSpPr txBox="1">
            <a:spLocks noChangeArrowheads="1"/>
          </p:cNvSpPr>
          <p:nvPr/>
        </p:nvSpPr>
        <p:spPr bwMode="auto">
          <a:xfrm>
            <a:off x="5867400" y="914400"/>
            <a:ext cx="130968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2000" b="1">
                <a:latin typeface="Times New Roman" pitchFamily="18" charset="0"/>
              </a:rPr>
              <a:t>LM-görbe</a:t>
            </a:r>
          </a:p>
        </p:txBody>
      </p:sp>
      <p:sp>
        <p:nvSpPr>
          <p:cNvPr id="172048" name="Line 16"/>
          <p:cNvSpPr>
            <a:spLocks noChangeShapeType="1"/>
          </p:cNvSpPr>
          <p:nvPr/>
        </p:nvSpPr>
        <p:spPr bwMode="auto">
          <a:xfrm>
            <a:off x="1752600" y="1600200"/>
            <a:ext cx="0" cy="3276600"/>
          </a:xfrm>
          <a:prstGeom prst="line">
            <a:avLst/>
          </a:prstGeom>
          <a:ln>
            <a:headEnd/>
            <a:tailEnd type="none" w="sm" len="lg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5484" name="Text Box 17"/>
          <p:cNvSpPr txBox="1">
            <a:spLocks noChangeArrowheads="1"/>
          </p:cNvSpPr>
          <p:nvPr/>
        </p:nvSpPr>
        <p:spPr bwMode="auto">
          <a:xfrm>
            <a:off x="1828800" y="1600200"/>
            <a:ext cx="654050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2000" b="1">
                <a:latin typeface="Times New Roman" pitchFamily="18" charset="0"/>
              </a:rPr>
              <a:t>M/P</a:t>
            </a:r>
          </a:p>
        </p:txBody>
      </p:sp>
      <p:sp>
        <p:nvSpPr>
          <p:cNvPr id="105485" name="Text Box 20"/>
          <p:cNvSpPr txBox="1">
            <a:spLocks noChangeArrowheads="1"/>
          </p:cNvSpPr>
          <p:nvPr/>
        </p:nvSpPr>
        <p:spPr bwMode="auto">
          <a:xfrm>
            <a:off x="3036888" y="4354513"/>
            <a:ext cx="631825" cy="307975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L(Y</a:t>
            </a:r>
            <a:r>
              <a:rPr lang="hu-HU" altLang="hu-HU" sz="1100">
                <a:latin typeface="Times New Roman" pitchFamily="18" charset="0"/>
              </a:rPr>
              <a:t>1</a:t>
            </a:r>
            <a:r>
              <a:rPr lang="hu-HU" altLang="hu-HU" sz="1400">
                <a:latin typeface="Times New Roman" pitchFamily="18" charset="0"/>
              </a:rPr>
              <a:t>)</a:t>
            </a:r>
          </a:p>
        </p:txBody>
      </p:sp>
      <p:sp>
        <p:nvSpPr>
          <p:cNvPr id="105486" name="Text Box 21"/>
          <p:cNvSpPr txBox="1">
            <a:spLocks noChangeArrowheads="1"/>
          </p:cNvSpPr>
          <p:nvPr/>
        </p:nvSpPr>
        <p:spPr bwMode="auto">
          <a:xfrm>
            <a:off x="3530600" y="4073525"/>
            <a:ext cx="627063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L(Y</a:t>
            </a:r>
            <a:r>
              <a:rPr lang="hu-HU" altLang="hu-HU" sz="1100">
                <a:latin typeface="Times New Roman" pitchFamily="18" charset="0"/>
              </a:rPr>
              <a:t>2</a:t>
            </a:r>
            <a:r>
              <a:rPr lang="hu-HU" altLang="hu-HU" sz="1400">
                <a:latin typeface="Times New Roman" pitchFamily="18" charset="0"/>
              </a:rPr>
              <a:t>)</a:t>
            </a:r>
          </a:p>
        </p:txBody>
      </p:sp>
      <p:sp>
        <p:nvSpPr>
          <p:cNvPr id="172055" name="Oval 23"/>
          <p:cNvSpPr>
            <a:spLocks noChangeArrowheads="1"/>
          </p:cNvSpPr>
          <p:nvPr/>
        </p:nvSpPr>
        <p:spPr bwMode="auto">
          <a:xfrm>
            <a:off x="1685925" y="35893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2056" name="Oval 24"/>
          <p:cNvSpPr>
            <a:spLocks noChangeArrowheads="1"/>
          </p:cNvSpPr>
          <p:nvPr/>
        </p:nvSpPr>
        <p:spPr bwMode="auto">
          <a:xfrm>
            <a:off x="1685925" y="27892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5489" name="Text Box 25"/>
          <p:cNvSpPr txBox="1">
            <a:spLocks noChangeArrowheads="1"/>
          </p:cNvSpPr>
          <p:nvPr/>
        </p:nvSpPr>
        <p:spPr bwMode="auto">
          <a:xfrm>
            <a:off x="1736725" y="31353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1400">
              <a:latin typeface="Times New Roman" pitchFamily="18" charset="0"/>
            </a:endParaRPr>
          </a:p>
        </p:txBody>
      </p:sp>
      <p:sp>
        <p:nvSpPr>
          <p:cNvPr id="105490" name="Text Box 27"/>
          <p:cNvSpPr txBox="1">
            <a:spLocks noChangeArrowheads="1"/>
          </p:cNvSpPr>
          <p:nvPr/>
        </p:nvSpPr>
        <p:spPr bwMode="auto">
          <a:xfrm>
            <a:off x="1431925" y="3897313"/>
            <a:ext cx="376238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1.)</a:t>
            </a:r>
          </a:p>
        </p:txBody>
      </p:sp>
      <p:sp>
        <p:nvSpPr>
          <p:cNvPr id="105491" name="Text Box 28"/>
          <p:cNvSpPr txBox="1">
            <a:spLocks noChangeArrowheads="1"/>
          </p:cNvSpPr>
          <p:nvPr/>
        </p:nvSpPr>
        <p:spPr bwMode="auto">
          <a:xfrm>
            <a:off x="1431925" y="2601913"/>
            <a:ext cx="376238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2.)</a:t>
            </a:r>
          </a:p>
        </p:txBody>
      </p:sp>
      <p:sp>
        <p:nvSpPr>
          <p:cNvPr id="172061" name="Oval 29"/>
          <p:cNvSpPr>
            <a:spLocks noChangeArrowheads="1"/>
          </p:cNvSpPr>
          <p:nvPr/>
        </p:nvSpPr>
        <p:spPr bwMode="auto">
          <a:xfrm>
            <a:off x="59436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2062" name="Oval 30"/>
          <p:cNvSpPr>
            <a:spLocks noChangeArrowheads="1"/>
          </p:cNvSpPr>
          <p:nvPr/>
        </p:nvSpPr>
        <p:spPr bwMode="auto">
          <a:xfrm>
            <a:off x="70866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2063" name="Line 31"/>
          <p:cNvSpPr>
            <a:spLocks noChangeShapeType="1"/>
          </p:cNvSpPr>
          <p:nvPr/>
        </p:nvSpPr>
        <p:spPr bwMode="auto">
          <a:xfrm>
            <a:off x="7162800" y="2971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none" w="sm" len="lg"/>
          </a:ln>
          <a:effectLst/>
          <a:ex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2065" name="Line 33"/>
          <p:cNvSpPr>
            <a:spLocks noChangeShapeType="1"/>
          </p:cNvSpPr>
          <p:nvPr/>
        </p:nvSpPr>
        <p:spPr bwMode="auto">
          <a:xfrm>
            <a:off x="60198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none" w="sm" len="lg"/>
          </a:ln>
          <a:effectLst/>
          <a:extLst/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5496" name="Text Box 37"/>
          <p:cNvSpPr txBox="1">
            <a:spLocks noChangeArrowheads="1"/>
          </p:cNvSpPr>
          <p:nvPr/>
        </p:nvSpPr>
        <p:spPr bwMode="auto">
          <a:xfrm>
            <a:off x="6096000" y="3581400"/>
            <a:ext cx="376238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1.)</a:t>
            </a:r>
          </a:p>
        </p:txBody>
      </p:sp>
      <p:sp>
        <p:nvSpPr>
          <p:cNvPr id="105497" name="Text Box 38"/>
          <p:cNvSpPr txBox="1">
            <a:spLocks noChangeArrowheads="1"/>
          </p:cNvSpPr>
          <p:nvPr/>
        </p:nvSpPr>
        <p:spPr bwMode="auto">
          <a:xfrm>
            <a:off x="7086600" y="2590800"/>
            <a:ext cx="376238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2.)</a:t>
            </a:r>
          </a:p>
        </p:txBody>
      </p:sp>
      <p:sp>
        <p:nvSpPr>
          <p:cNvPr id="105498" name="Text Box 39"/>
          <p:cNvSpPr txBox="1">
            <a:spLocks noChangeArrowheads="1"/>
          </p:cNvSpPr>
          <p:nvPr/>
        </p:nvSpPr>
        <p:spPr bwMode="auto">
          <a:xfrm>
            <a:off x="434975" y="5257800"/>
            <a:ext cx="3630613" cy="708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u-HU" altLang="hu-HU" sz="2000" b="1">
                <a:latin typeface="Times New Roman" pitchFamily="18" charset="0"/>
              </a:rPr>
              <a:t>A reáljövedelem emelkedésével </a:t>
            </a:r>
          </a:p>
          <a:p>
            <a:pPr algn="ctr" eaLnBrk="0" hangingPunct="0"/>
            <a:r>
              <a:rPr lang="hu-HU" altLang="hu-HU" sz="2000" b="1">
                <a:latin typeface="Times New Roman" pitchFamily="18" charset="0"/>
              </a:rPr>
              <a:t>a reál-pénzkereslet nő</a:t>
            </a:r>
          </a:p>
        </p:txBody>
      </p:sp>
      <p:sp>
        <p:nvSpPr>
          <p:cNvPr id="105499" name="Text Box 40"/>
          <p:cNvSpPr txBox="1">
            <a:spLocks noChangeArrowheads="1"/>
          </p:cNvSpPr>
          <p:nvPr/>
        </p:nvSpPr>
        <p:spPr bwMode="auto">
          <a:xfrm>
            <a:off x="4800600" y="5334000"/>
            <a:ext cx="4410075" cy="120015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lg"/>
          </a:ln>
        </p:spPr>
        <p:txBody>
          <a:bodyPr>
            <a:spAutoFit/>
          </a:bodyPr>
          <a:lstStyle/>
          <a:p>
            <a:pPr eaLnBrk="0" hangingPunct="0"/>
            <a:r>
              <a:rPr lang="hu-HU" altLang="hu-HU" b="1">
                <a:latin typeface="Times New Roman" pitchFamily="18" charset="0"/>
              </a:rPr>
              <a:t>A magasabb jövedelemhez magasabb egyensúlyi kamatláb tartozik</a:t>
            </a:r>
          </a:p>
          <a:p>
            <a:pPr eaLnBrk="0" hangingPunct="0"/>
            <a:r>
              <a:rPr lang="hu-HU" altLang="hu-HU" b="1">
                <a:latin typeface="Times New Roman" pitchFamily="18" charset="0"/>
              </a:rPr>
              <a:t>(LM-görbe mentén a pénzkínálat</a:t>
            </a:r>
          </a:p>
          <a:p>
            <a:pPr eaLnBrk="0" hangingPunct="0"/>
            <a:r>
              <a:rPr lang="hu-HU" altLang="hu-HU" b="1">
                <a:latin typeface="Times New Roman" pitchFamily="18" charset="0"/>
              </a:rPr>
              <a:t>változatlan).</a:t>
            </a:r>
          </a:p>
        </p:txBody>
      </p:sp>
      <p:sp>
        <p:nvSpPr>
          <p:cNvPr id="105500" name="Text Box 41"/>
          <p:cNvSpPr txBox="1">
            <a:spLocks noChangeArrowheads="1"/>
          </p:cNvSpPr>
          <p:nvPr/>
        </p:nvSpPr>
        <p:spPr bwMode="auto">
          <a:xfrm>
            <a:off x="2654300" y="228600"/>
            <a:ext cx="305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b="1" i="1"/>
              <a:t>Az LM – görbe Levezetése</a:t>
            </a:r>
          </a:p>
        </p:txBody>
      </p:sp>
      <p:cxnSp>
        <p:nvCxnSpPr>
          <p:cNvPr id="3" name="Egyenes összekötő 2"/>
          <p:cNvCxnSpPr/>
          <p:nvPr/>
        </p:nvCxnSpPr>
        <p:spPr>
          <a:xfrm>
            <a:off x="730250" y="2019300"/>
            <a:ext cx="3008313" cy="2482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463550" y="2767013"/>
            <a:ext cx="2736850" cy="1992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6"/>
          <p:cNvCxnSpPr>
            <a:stCxn id="172056" idx="4"/>
            <a:endCxn id="172062" idx="6"/>
          </p:cNvCxnSpPr>
          <p:nvPr/>
        </p:nvCxnSpPr>
        <p:spPr>
          <a:xfrm>
            <a:off x="1762125" y="2941638"/>
            <a:ext cx="5476875" cy="30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V="1">
            <a:off x="1771650" y="3657600"/>
            <a:ext cx="4203700" cy="619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505" name="Szövegdoboz 9"/>
          <p:cNvSpPr txBox="1">
            <a:spLocks noChangeArrowheads="1"/>
          </p:cNvSpPr>
          <p:nvPr/>
        </p:nvSpPr>
        <p:spPr bwMode="auto">
          <a:xfrm>
            <a:off x="5867400" y="4876800"/>
            <a:ext cx="590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Y</a:t>
            </a:r>
            <a:r>
              <a:rPr lang="hu-HU" sz="1400"/>
              <a:t>1</a:t>
            </a:r>
          </a:p>
        </p:txBody>
      </p:sp>
      <p:sp>
        <p:nvSpPr>
          <p:cNvPr id="105506" name="Szövegdoboz 10"/>
          <p:cNvSpPr txBox="1">
            <a:spLocks noChangeArrowheads="1"/>
          </p:cNvSpPr>
          <p:nvPr/>
        </p:nvSpPr>
        <p:spPr bwMode="auto">
          <a:xfrm>
            <a:off x="6875463" y="4887913"/>
            <a:ext cx="755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Y</a:t>
            </a:r>
            <a:r>
              <a:rPr lang="hu-HU" sz="14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780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1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Pénzpiaci egyensúly, az LM-görbe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411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Font typeface="Arial" charset="0"/>
                  <a:buNone/>
                </a:pPr>
                <a:r>
                  <a:rPr lang="hu-HU" dirty="0" smtClean="0"/>
                  <a:t>Azon </a:t>
                </a:r>
                <a:r>
                  <a:rPr lang="hu-HU" b="1" i="1" dirty="0" smtClean="0"/>
                  <a:t>Y</a:t>
                </a:r>
                <a:r>
                  <a:rPr lang="hu-HU" b="1" dirty="0" smtClean="0"/>
                  <a:t> és </a:t>
                </a:r>
                <a:r>
                  <a:rPr lang="hu-HU" b="1" i="1" dirty="0"/>
                  <a:t>r</a:t>
                </a:r>
                <a:r>
                  <a:rPr lang="hu-HU" b="1" dirty="0" smtClean="0"/>
                  <a:t> pontok kombinációinak halmaza, ahol a pénzkereslet és a pénzkínálat megegyezik egymással</a:t>
                </a:r>
                <a:r>
                  <a:rPr lang="hu-HU" dirty="0" smtClean="0"/>
                  <a:t>. </a:t>
                </a:r>
              </a:p>
              <a:p>
                <a:pPr marL="0" indent="0">
                  <a:buFont typeface="Arial" charset="0"/>
                  <a:buNone/>
                </a:pPr>
                <a:r>
                  <a:rPr lang="hu-HU" dirty="0" smtClean="0"/>
                  <a:t>Explicit formában:</a:t>
                </a:r>
              </a:p>
              <a:p>
                <a:pPr marL="0" indent="0">
                  <a:buFont typeface="Arial" charset="0"/>
                  <a:buNone/>
                </a:pP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hu-HU" dirty="0" smtClean="0"/>
                  <a:t>=</a:t>
                </a:r>
                <a:r>
                  <a:rPr lang="hu-HU" dirty="0" err="1" smtClean="0"/>
                  <a:t>kY</a:t>
                </a:r>
                <a:r>
                  <a:rPr lang="hu-HU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dirty="0" err="1" smtClean="0"/>
                  <a:t>-hr</a:t>
                </a:r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/>
                  <a:t>Kamatlábra rendezve:</a:t>
                </a:r>
              </a:p>
              <a:p>
                <a:pPr marL="0" indent="0">
                  <a:buNone/>
                </a:pPr>
                <a:r>
                  <a:rPr lang="hu-HU" dirty="0" smtClean="0"/>
                  <a:t> 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hu-H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dirty="0" smtClean="0"/>
                  <a:t>(</a:t>
                </a:r>
                <a:r>
                  <a:rPr lang="hu-HU" dirty="0" err="1" smtClean="0"/>
                  <a:t>kY-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num>
                          <m:den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u-HU" dirty="0"/>
              </a:p>
              <a:p>
                <a:pPr marL="0" indent="0">
                  <a:buFont typeface="Arial" charset="0"/>
                  <a:buNone/>
                </a:pPr>
                <a:endParaRPr lang="hu-HU" dirty="0" smtClean="0"/>
              </a:p>
              <a:p>
                <a:pPr marL="0" indent="0">
                  <a:buFont typeface="Arial" charset="0"/>
                  <a:buNone/>
                </a:pPr>
                <a:endParaRPr lang="hu-HU" dirty="0" smtClean="0"/>
              </a:p>
            </p:txBody>
          </p:sp>
        </mc:Choice>
        <mc:Fallback xmlns="">
          <p:sp>
            <p:nvSpPr>
              <p:cNvPr id="59411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344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áru -és pénzpiac együttes egyensúlya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Az IS-LM rendszer</a:t>
            </a:r>
          </a:p>
        </p:txBody>
      </p:sp>
    </p:spTree>
    <p:extLst>
      <p:ext uri="{BB962C8B-B14F-4D97-AF65-F5344CB8AC3E}">
        <p14:creationId xmlns:p14="http://schemas.microsoft.com/office/powerpoint/2010/main" val="36114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ext Box 18"/>
          <p:cNvSpPr txBox="1">
            <a:spLocks noChangeArrowheads="1"/>
          </p:cNvSpPr>
          <p:nvPr/>
        </p:nvSpPr>
        <p:spPr bwMode="auto">
          <a:xfrm>
            <a:off x="2171700" y="6096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u="sng"/>
              <a:t>Az IS – LM rendszer</a:t>
            </a:r>
          </a:p>
        </p:txBody>
      </p:sp>
      <p:sp>
        <p:nvSpPr>
          <p:cNvPr id="106498" name="Text Box 19"/>
          <p:cNvSpPr txBox="1">
            <a:spLocks noChangeArrowheads="1"/>
          </p:cNvSpPr>
          <p:nvPr/>
        </p:nvSpPr>
        <p:spPr bwMode="auto">
          <a:xfrm>
            <a:off x="990600" y="1524000"/>
            <a:ext cx="533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 dirty="0"/>
              <a:t>IS:</a:t>
            </a:r>
            <a:r>
              <a:rPr lang="hu-HU" altLang="hu-HU" dirty="0"/>
              <a:t>   Y = C(Y</a:t>
            </a:r>
            <a:r>
              <a:rPr lang="hu-HU" altLang="hu-HU" sz="1200" dirty="0"/>
              <a:t>D</a:t>
            </a:r>
            <a:r>
              <a:rPr lang="hu-HU" altLang="hu-HU" dirty="0"/>
              <a:t>) + I </a:t>
            </a:r>
            <a:r>
              <a:rPr lang="hu-HU" altLang="hu-HU" dirty="0" smtClean="0"/>
              <a:t>(</a:t>
            </a:r>
            <a:r>
              <a:rPr lang="hu-HU" altLang="hu-HU" dirty="0"/>
              <a:t>r</a:t>
            </a:r>
            <a:r>
              <a:rPr lang="hu-HU" altLang="hu-HU" dirty="0" smtClean="0"/>
              <a:t>) </a:t>
            </a:r>
            <a:r>
              <a:rPr lang="hu-HU" altLang="hu-HU" dirty="0"/>
              <a:t>+ G</a:t>
            </a:r>
          </a:p>
          <a:p>
            <a:pPr>
              <a:spcBef>
                <a:spcPct val="50000"/>
              </a:spcBef>
            </a:pPr>
            <a:r>
              <a:rPr lang="hu-HU" altLang="hu-HU" b="1" dirty="0"/>
              <a:t>LM:</a:t>
            </a:r>
            <a:r>
              <a:rPr lang="hu-HU" altLang="hu-HU" dirty="0"/>
              <a:t> M/P = L (Y ; </a:t>
            </a:r>
            <a:r>
              <a:rPr lang="hu-HU" altLang="hu-HU" dirty="0" smtClean="0"/>
              <a:t>r)</a:t>
            </a:r>
            <a:endParaRPr lang="hu-HU" altLang="hu-HU" dirty="0"/>
          </a:p>
        </p:txBody>
      </p:sp>
      <p:sp>
        <p:nvSpPr>
          <p:cNvPr id="106499" name="AutoShape 22"/>
          <p:cNvSpPr>
            <a:spLocks/>
          </p:cNvSpPr>
          <p:nvPr/>
        </p:nvSpPr>
        <p:spPr bwMode="auto">
          <a:xfrm>
            <a:off x="4267200" y="15240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6500" name="Text Box 23"/>
          <p:cNvSpPr txBox="1">
            <a:spLocks noChangeArrowheads="1"/>
          </p:cNvSpPr>
          <p:nvPr/>
        </p:nvSpPr>
        <p:spPr bwMode="auto">
          <a:xfrm>
            <a:off x="4800600" y="1752600"/>
            <a:ext cx="251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Egyensúlyi jövedelem és kamatláb</a:t>
            </a:r>
          </a:p>
        </p:txBody>
      </p:sp>
      <p:sp>
        <p:nvSpPr>
          <p:cNvPr id="106501" name="Text Box 24"/>
          <p:cNvSpPr txBox="1">
            <a:spLocks noChangeArrowheads="1"/>
          </p:cNvSpPr>
          <p:nvPr/>
        </p:nvSpPr>
        <p:spPr bwMode="auto">
          <a:xfrm>
            <a:off x="539750" y="2438400"/>
            <a:ext cx="3124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Exogén válltozók: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u-HU" altLang="hu-HU"/>
              <a:t>árszínvonal (P)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u-HU" altLang="hu-HU"/>
              <a:t>fiskális politika (T, TR és G)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u-HU" altLang="hu-HU"/>
              <a:t>monetáris politika (M)</a:t>
            </a:r>
          </a:p>
        </p:txBody>
      </p:sp>
      <p:sp>
        <p:nvSpPr>
          <p:cNvPr id="106502" name="Line 25"/>
          <p:cNvSpPr>
            <a:spLocks noChangeShapeType="1"/>
          </p:cNvSpPr>
          <p:nvPr/>
        </p:nvSpPr>
        <p:spPr bwMode="auto">
          <a:xfrm flipV="1">
            <a:off x="4191000" y="2743200"/>
            <a:ext cx="0" cy="32385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6503" name="Line 26"/>
          <p:cNvSpPr>
            <a:spLocks noChangeShapeType="1"/>
          </p:cNvSpPr>
          <p:nvPr/>
        </p:nvSpPr>
        <p:spPr bwMode="auto">
          <a:xfrm>
            <a:off x="4191000" y="5994400"/>
            <a:ext cx="4318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6504" name="Text Box 27"/>
          <p:cNvSpPr txBox="1">
            <a:spLocks noChangeArrowheads="1"/>
          </p:cNvSpPr>
          <p:nvPr/>
        </p:nvSpPr>
        <p:spPr bwMode="auto">
          <a:xfrm>
            <a:off x="4054475" y="1428749"/>
            <a:ext cx="187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/>
              <a:t>r</a:t>
            </a:r>
          </a:p>
        </p:txBody>
      </p:sp>
      <p:sp>
        <p:nvSpPr>
          <p:cNvPr id="106505" name="Text Box 28"/>
          <p:cNvSpPr txBox="1">
            <a:spLocks noChangeArrowheads="1"/>
          </p:cNvSpPr>
          <p:nvPr/>
        </p:nvSpPr>
        <p:spPr bwMode="auto">
          <a:xfrm>
            <a:off x="8458200" y="6019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Y</a:t>
            </a:r>
          </a:p>
        </p:txBody>
      </p:sp>
      <p:sp>
        <p:nvSpPr>
          <p:cNvPr id="106506" name="Line 29"/>
          <p:cNvSpPr>
            <a:spLocks noChangeShapeType="1"/>
          </p:cNvSpPr>
          <p:nvPr/>
        </p:nvSpPr>
        <p:spPr bwMode="auto">
          <a:xfrm flipV="1">
            <a:off x="4572000" y="3200400"/>
            <a:ext cx="3276600" cy="2590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6507" name="Line 30"/>
          <p:cNvSpPr>
            <a:spLocks noChangeShapeType="1"/>
          </p:cNvSpPr>
          <p:nvPr/>
        </p:nvSpPr>
        <p:spPr bwMode="auto">
          <a:xfrm>
            <a:off x="4572000" y="3124200"/>
            <a:ext cx="3505200" cy="2667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6508" name="Text Box 31"/>
          <p:cNvSpPr txBox="1">
            <a:spLocks noChangeArrowheads="1"/>
          </p:cNvSpPr>
          <p:nvPr/>
        </p:nvSpPr>
        <p:spPr bwMode="auto">
          <a:xfrm>
            <a:off x="7696200" y="2833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LM</a:t>
            </a:r>
          </a:p>
        </p:txBody>
      </p:sp>
      <p:sp>
        <p:nvSpPr>
          <p:cNvPr id="106509" name="Text Box 32"/>
          <p:cNvSpPr txBox="1">
            <a:spLocks noChangeArrowheads="1"/>
          </p:cNvSpPr>
          <p:nvPr/>
        </p:nvSpPr>
        <p:spPr bwMode="auto">
          <a:xfrm>
            <a:off x="8077200" y="55006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IS</a:t>
            </a:r>
          </a:p>
        </p:txBody>
      </p:sp>
      <p:sp>
        <p:nvSpPr>
          <p:cNvPr id="106510" name="Line 33"/>
          <p:cNvSpPr>
            <a:spLocks noChangeShapeType="1"/>
          </p:cNvSpPr>
          <p:nvPr/>
        </p:nvSpPr>
        <p:spPr bwMode="auto">
          <a:xfrm>
            <a:off x="6299200" y="4394200"/>
            <a:ext cx="0" cy="16002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6511" name="Line 34"/>
          <p:cNvSpPr>
            <a:spLocks noChangeShapeType="1"/>
          </p:cNvSpPr>
          <p:nvPr/>
        </p:nvSpPr>
        <p:spPr bwMode="auto">
          <a:xfrm flipH="1">
            <a:off x="4191000" y="4419600"/>
            <a:ext cx="20574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6512" name="Text Box 35"/>
          <p:cNvSpPr txBox="1">
            <a:spLocks noChangeArrowheads="1"/>
          </p:cNvSpPr>
          <p:nvPr/>
        </p:nvSpPr>
        <p:spPr bwMode="auto">
          <a:xfrm>
            <a:off x="3784600" y="42052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/>
              <a:t>r</a:t>
            </a:r>
            <a:r>
              <a:rPr lang="hu-HU" altLang="hu-HU" dirty="0" smtClean="0"/>
              <a:t>*</a:t>
            </a:r>
            <a:endParaRPr lang="hu-HU" altLang="hu-HU" dirty="0"/>
          </a:p>
        </p:txBody>
      </p:sp>
      <p:sp>
        <p:nvSpPr>
          <p:cNvPr id="106513" name="Text Box 36"/>
          <p:cNvSpPr txBox="1">
            <a:spLocks noChangeArrowheads="1"/>
          </p:cNvSpPr>
          <p:nvPr/>
        </p:nvSpPr>
        <p:spPr bwMode="auto">
          <a:xfrm>
            <a:off x="6096000" y="59578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Y*</a:t>
            </a:r>
          </a:p>
        </p:txBody>
      </p:sp>
      <p:pic>
        <p:nvPicPr>
          <p:cNvPr id="106514" name="Picture 37" descr="hic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267200"/>
            <a:ext cx="16906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Egyenes összekötő 4"/>
          <p:cNvCxnSpPr>
            <a:stCxn id="106507" idx="0"/>
          </p:cNvCxnSpPr>
          <p:nvPr/>
        </p:nvCxnSpPr>
        <p:spPr>
          <a:xfrm>
            <a:off x="4572000" y="3124200"/>
            <a:ext cx="3744913" cy="287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flipV="1">
            <a:off x="4860925" y="2528888"/>
            <a:ext cx="3155950" cy="3352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V="1">
            <a:off x="4191000" y="1752600"/>
            <a:ext cx="0" cy="4340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4191000" y="6019800"/>
            <a:ext cx="4845050" cy="73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>
            <a:stCxn id="106511" idx="0"/>
          </p:cNvCxnSpPr>
          <p:nvPr/>
        </p:nvCxnSpPr>
        <p:spPr>
          <a:xfrm>
            <a:off x="6248400" y="4419600"/>
            <a:ext cx="0" cy="1638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>
            <a:stCxn id="106511" idx="0"/>
            <a:endCxn id="106511" idx="1"/>
          </p:cNvCxnSpPr>
          <p:nvPr/>
        </p:nvCxnSpPr>
        <p:spPr>
          <a:xfrm flipH="1">
            <a:off x="4191000" y="44196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1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Algebrai levezetés</a:t>
            </a:r>
          </a:p>
        </p:txBody>
      </p:sp>
      <p:sp>
        <p:nvSpPr>
          <p:cNvPr id="21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IS:</a:t>
            </a:r>
          </a:p>
          <a:p>
            <a:pPr eaLnBrk="1" hangingPunct="1"/>
            <a:endParaRPr lang="hu-HU" dirty="0" smtClean="0"/>
          </a:p>
          <a:p>
            <a:pPr eaLnBrk="1" hangingPunct="1"/>
            <a:r>
              <a:rPr lang="hu-HU" dirty="0" smtClean="0"/>
              <a:t>LM:</a:t>
            </a:r>
          </a:p>
          <a:p>
            <a:pPr eaLnBrk="1" hangingPunct="1"/>
            <a:r>
              <a:rPr lang="hu-HU" dirty="0" smtClean="0"/>
              <a:t>Átrendezve:</a:t>
            </a:r>
          </a:p>
          <a:p>
            <a:pPr eaLnBrk="1" hangingPunct="1"/>
            <a:endParaRPr lang="hu-HU" dirty="0" smtClean="0"/>
          </a:p>
          <a:p>
            <a:pPr eaLnBrk="1" hangingPunct="1"/>
            <a:r>
              <a:rPr lang="hu-HU" dirty="0" err="1" smtClean="0"/>
              <a:t>IS-be</a:t>
            </a:r>
            <a:r>
              <a:rPr lang="hu-HU" dirty="0" smtClean="0"/>
              <a:t> behelyettesítve:      </a:t>
            </a:r>
          </a:p>
        </p:txBody>
      </p:sp>
      <p:graphicFrame>
        <p:nvGraphicFramePr>
          <p:cNvPr id="2118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69746"/>
              </p:ext>
            </p:extLst>
          </p:nvPr>
        </p:nvGraphicFramePr>
        <p:xfrm>
          <a:off x="1604963" y="1616075"/>
          <a:ext cx="21177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8" name="Equation" r:id="rId3" imgW="914400" imgH="279360" progId="Equation.DSMT4">
                  <p:embed/>
                </p:oleObj>
              </mc:Choice>
              <mc:Fallback>
                <p:oleObj name="Equation" r:id="rId3" imgW="914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1616075"/>
                        <a:ext cx="211772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371048"/>
              </p:ext>
            </p:extLst>
          </p:nvPr>
        </p:nvGraphicFramePr>
        <p:xfrm>
          <a:off x="1617663" y="2598738"/>
          <a:ext cx="2376487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9" name="Equation" r:id="rId5" imgW="1117440" imgH="393480" progId="Equation.DSMT4">
                  <p:embed/>
                </p:oleObj>
              </mc:Choice>
              <mc:Fallback>
                <p:oleObj name="Equation" r:id="rId5" imgW="1117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598738"/>
                        <a:ext cx="2376487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758831"/>
              </p:ext>
            </p:extLst>
          </p:nvPr>
        </p:nvGraphicFramePr>
        <p:xfrm>
          <a:off x="3086100" y="3222625"/>
          <a:ext cx="23955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0" name="Equation" r:id="rId7" imgW="1320480" imgH="431640" progId="Equation.DSMT4">
                  <p:embed/>
                </p:oleObj>
              </mc:Choice>
              <mc:Fallback>
                <p:oleObj name="Equation" r:id="rId7" imgW="1320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3222625"/>
                        <a:ext cx="2395538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1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715191"/>
              </p:ext>
            </p:extLst>
          </p:nvPr>
        </p:nvGraphicFramePr>
        <p:xfrm>
          <a:off x="4597400" y="4321175"/>
          <a:ext cx="46228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1" name="Equation" r:id="rId9" imgW="2031840" imgH="482400" progId="Equation.DSMT4">
                  <p:embed/>
                </p:oleObj>
              </mc:Choice>
              <mc:Fallback>
                <p:oleObj name="Equation" r:id="rId9" imgW="20318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4321175"/>
                        <a:ext cx="462280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6580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Algebrai levezetés</a:t>
            </a:r>
          </a:p>
        </p:txBody>
      </p:sp>
      <p:sp>
        <p:nvSpPr>
          <p:cNvPr id="317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Így a jövedelem egyensúlyi szintje:</a:t>
            </a:r>
          </a:p>
          <a:p>
            <a:pPr eaLnBrk="1" hangingPunct="1"/>
            <a:endParaRPr lang="hu-HU" dirty="0" smtClean="0"/>
          </a:p>
          <a:p>
            <a:pPr eaLnBrk="1" hangingPunct="1"/>
            <a:endParaRPr lang="hu-HU" dirty="0" smtClean="0"/>
          </a:p>
          <a:p>
            <a:pPr eaLnBrk="1" hangingPunct="1"/>
            <a:r>
              <a:rPr lang="hu-HU" dirty="0" smtClean="0"/>
              <a:t>Ahol:</a:t>
            </a:r>
          </a:p>
          <a:p>
            <a:pPr eaLnBrk="1" hangingPunct="1"/>
            <a:endParaRPr lang="hu-HU" dirty="0" smtClean="0"/>
          </a:p>
          <a:p>
            <a:pPr eaLnBrk="1" hangingPunct="1"/>
            <a:r>
              <a:rPr lang="hu-HU" dirty="0" smtClean="0"/>
              <a:t>    a fiskális politika </a:t>
            </a:r>
          </a:p>
          <a:p>
            <a:pPr eaLnBrk="1" hangingPunct="1"/>
            <a:r>
              <a:rPr lang="hu-HU" dirty="0" smtClean="0"/>
              <a:t>     a monetáris politika multiplikátora</a:t>
            </a:r>
          </a:p>
          <a:p>
            <a:pPr eaLnBrk="1" hangingPunct="1"/>
            <a:endParaRPr lang="hu-HU" dirty="0" smtClean="0"/>
          </a:p>
        </p:txBody>
      </p:sp>
      <p:graphicFrame>
        <p:nvGraphicFramePr>
          <p:cNvPr id="3164" name="Object 92"/>
          <p:cNvGraphicFramePr>
            <a:graphicFrameLocks noChangeAspect="1"/>
          </p:cNvGraphicFramePr>
          <p:nvPr/>
        </p:nvGraphicFramePr>
        <p:xfrm>
          <a:off x="992188" y="2230438"/>
          <a:ext cx="2833687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1" name="Egyenlet" r:id="rId3" imgW="1384300" imgH="431800" progId="Equation.3">
                  <p:embed/>
                </p:oleObj>
              </mc:Choice>
              <mc:Fallback>
                <p:oleObj name="Egyenlet" r:id="rId3" imgW="1384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230438"/>
                        <a:ext cx="2833687" cy="884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5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769972"/>
              </p:ext>
            </p:extLst>
          </p:nvPr>
        </p:nvGraphicFramePr>
        <p:xfrm>
          <a:off x="1949450" y="3221038"/>
          <a:ext cx="1655246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2" name="Equation" r:id="rId5" imgW="660240" imgH="431640" progId="Equation.DSMT4">
                  <p:embed/>
                </p:oleObj>
              </mc:Choice>
              <mc:Fallback>
                <p:oleObj name="Equation" r:id="rId5" imgW="660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3221038"/>
                        <a:ext cx="1655246" cy="1081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6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935712"/>
              </p:ext>
            </p:extLst>
          </p:nvPr>
        </p:nvGraphicFramePr>
        <p:xfrm>
          <a:off x="5353050" y="3221038"/>
          <a:ext cx="1463675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3" name="Equation" r:id="rId7" imgW="469800" imgH="393480" progId="Equation.DSMT4">
                  <p:embed/>
                </p:oleObj>
              </mc:Choice>
              <mc:Fallback>
                <p:oleObj name="Equation" r:id="rId7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3221038"/>
                        <a:ext cx="1463675" cy="1227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1" name="Szövegdoboz 6"/>
          <p:cNvSpPr txBox="1">
            <a:spLocks noChangeArrowheads="1"/>
          </p:cNvSpPr>
          <p:nvPr/>
        </p:nvSpPr>
        <p:spPr bwMode="auto">
          <a:xfrm>
            <a:off x="3708400" y="3573463"/>
            <a:ext cx="6445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/>
              <a:t>és</a:t>
            </a:r>
          </a:p>
        </p:txBody>
      </p:sp>
      <p:graphicFrame>
        <p:nvGraphicFramePr>
          <p:cNvPr id="3167" name="Object 95"/>
          <p:cNvGraphicFramePr>
            <a:graphicFrameLocks noChangeAspect="1"/>
          </p:cNvGraphicFramePr>
          <p:nvPr/>
        </p:nvGraphicFramePr>
        <p:xfrm>
          <a:off x="684213" y="4581525"/>
          <a:ext cx="3587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4" name="Equation" r:id="rId9" imgW="152268" imgH="203024" progId="Equation.3">
                  <p:embed/>
                </p:oleObj>
              </mc:Choice>
              <mc:Fallback>
                <p:oleObj name="Equation" r:id="rId9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581525"/>
                        <a:ext cx="3587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8" name="Object 96"/>
          <p:cNvGraphicFramePr>
            <a:graphicFrameLocks noChangeAspect="1"/>
          </p:cNvGraphicFramePr>
          <p:nvPr/>
        </p:nvGraphicFramePr>
        <p:xfrm>
          <a:off x="684213" y="5113338"/>
          <a:ext cx="4318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5" name="Equation" r:id="rId11" imgW="126780" imgH="164814" progId="Equation.3">
                  <p:embed/>
                </p:oleObj>
              </mc:Choice>
              <mc:Fallback>
                <p:oleObj name="Equation" r:id="rId11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113338"/>
                        <a:ext cx="4318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963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Pénzfunkciók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 b="1" dirty="0" smtClean="0"/>
              <a:t>Értékmérő, elszámolási eszköz-funkció</a:t>
            </a:r>
            <a:r>
              <a:rPr lang="hu-HU" sz="2800" dirty="0" smtClean="0"/>
              <a:t>: áruk értékének kifejezése, mértékegységéül szolgál.</a:t>
            </a:r>
          </a:p>
          <a:p>
            <a:pPr>
              <a:lnSpc>
                <a:spcPct val="80000"/>
              </a:lnSpc>
            </a:pPr>
            <a:r>
              <a:rPr lang="hu-HU" sz="2800" b="1" dirty="0" smtClean="0"/>
              <a:t>forgalmi eszköz-funkció (csereeszköz)</a:t>
            </a:r>
            <a:r>
              <a:rPr lang="hu-HU" sz="2800" dirty="0" smtClean="0"/>
              <a:t>: az áruk cseréjét közvetíti.</a:t>
            </a:r>
          </a:p>
          <a:p>
            <a:pPr>
              <a:lnSpc>
                <a:spcPct val="80000"/>
              </a:lnSpc>
            </a:pPr>
            <a:r>
              <a:rPr lang="hu-HU" sz="2800" b="1" dirty="0" smtClean="0"/>
              <a:t>vagyontartási eszköz-funkció (kincsképző)</a:t>
            </a:r>
            <a:r>
              <a:rPr lang="hu-HU" sz="2800" dirty="0" smtClean="0"/>
              <a:t>: akkor tölti be, amikor valamely időpontban a forgalomból kilép, és a vagyont, tartalékot képez</a:t>
            </a:r>
          </a:p>
          <a:p>
            <a:pPr>
              <a:lnSpc>
                <a:spcPct val="80000"/>
              </a:lnSpc>
            </a:pPr>
            <a:r>
              <a:rPr lang="hu-HU" sz="2800" b="1" dirty="0" smtClean="0"/>
              <a:t>fizetési eszköz-funkció</a:t>
            </a:r>
            <a:r>
              <a:rPr lang="hu-HU" sz="2800" dirty="0" smtClean="0"/>
              <a:t>: akkor tölti be, amikor az árumozgástól függetlenül közvetlen ellenszolgáltatás nélkül cserél gazdát.</a:t>
            </a:r>
          </a:p>
        </p:txBody>
      </p:sp>
    </p:spTree>
    <p:extLst>
      <p:ext uri="{BB962C8B-B14F-4D97-AF65-F5344CB8AC3E}">
        <p14:creationId xmlns:p14="http://schemas.microsoft.com/office/powerpoint/2010/main" val="281262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Egy háromszereplős gazdaságban az alábbi adatok ismertek: </a:t>
            </a:r>
          </a:p>
        </p:txBody>
      </p:sp>
      <p:sp>
        <p:nvSpPr>
          <p:cNvPr id="159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 marL="495300" indent="-495300" eaLnBrk="1" hangingPunct="1">
              <a:lnSpc>
                <a:spcPct val="90000"/>
              </a:lnSpc>
            </a:pPr>
            <a:r>
              <a:rPr lang="hu-HU" sz="2600" smtClean="0"/>
              <a:t>a fogyasztási határhajlandóság 80%, az autonóm megtakarítás -80, a magánberuházási függvény I(r)=160-20r, az állam 150 egységnyi autonóm adót szed, a jövedelemadó kulcsa pedig 6,25%. A költségvetés kiadási oldalán szerepelnek a kormányzati vásárlások 130-cal, valamint a háztartásoknak juttatott transzferek 100-zal. A pénzkínálat konstans, értéke 300, a pénzkeresleti függvény L=0,5Y-50r. Az árszínvonal egységnyi.</a:t>
            </a:r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hu-HU" sz="2600" smtClean="0"/>
              <a:t>Mi lesz az IS-görbe egyenlete?</a:t>
            </a:r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hu-HU" sz="2600" smtClean="0"/>
              <a:t>Mekkora az egyensúlyi jövedelem és kamatláb?</a:t>
            </a:r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hu-HU" sz="2600" smtClean="0"/>
              <a:t>Mekkora egyensúly esetén a költségvetés egyenlege?</a:t>
            </a:r>
          </a:p>
        </p:txBody>
      </p:sp>
    </p:spTree>
    <p:extLst>
      <p:ext uri="{BB962C8B-B14F-4D97-AF65-F5344CB8AC3E}">
        <p14:creationId xmlns:p14="http://schemas.microsoft.com/office/powerpoint/2010/main" val="996864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60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IS egyenlete: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Y=C+I+G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C=80+0,8(Y-(150+0,0625Y)+100)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Y=80+0,8(Y-(150+0,0625Y)+100)+160-20r+130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0,25Y=330-20r</a:t>
            </a:r>
          </a:p>
        </p:txBody>
      </p:sp>
    </p:spTree>
    <p:extLst>
      <p:ext uri="{BB962C8B-B14F-4D97-AF65-F5344CB8AC3E}">
        <p14:creationId xmlns:p14="http://schemas.microsoft.com/office/powerpoint/2010/main" val="3043325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61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b.</a:t>
            </a:r>
          </a:p>
          <a:p>
            <a:pPr eaLnBrk="1" hangingPunct="1"/>
            <a:r>
              <a:rPr lang="hu-HU" smtClean="0"/>
              <a:t>LM-görbe:</a:t>
            </a:r>
          </a:p>
          <a:p>
            <a:pPr eaLnBrk="1" hangingPunct="1"/>
            <a:r>
              <a:rPr lang="hu-HU" smtClean="0"/>
              <a:t>300/1=0,5Y-50r</a:t>
            </a:r>
          </a:p>
          <a:p>
            <a:pPr eaLnBrk="1" hangingPunct="1"/>
            <a:r>
              <a:rPr lang="hu-HU" smtClean="0"/>
              <a:t>r=(0,5Y-300)/50</a:t>
            </a:r>
          </a:p>
          <a:p>
            <a:pPr eaLnBrk="1" hangingPunct="1"/>
            <a:r>
              <a:rPr lang="hu-HU" smtClean="0"/>
              <a:t>0,25Y=330-20(0,5Y-300)/50</a:t>
            </a:r>
          </a:p>
          <a:p>
            <a:pPr eaLnBrk="1" hangingPunct="1"/>
            <a:r>
              <a:rPr lang="hu-HU" smtClean="0"/>
              <a:t>0,45Y=450</a:t>
            </a:r>
          </a:p>
          <a:p>
            <a:pPr eaLnBrk="1" hangingPunct="1"/>
            <a:r>
              <a:rPr lang="hu-HU" smtClean="0"/>
              <a:t>Y=1000, r=4%</a:t>
            </a:r>
          </a:p>
        </p:txBody>
      </p:sp>
    </p:spTree>
    <p:extLst>
      <p:ext uri="{BB962C8B-B14F-4D97-AF65-F5344CB8AC3E}">
        <p14:creationId xmlns:p14="http://schemas.microsoft.com/office/powerpoint/2010/main" val="3485839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62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c.</a:t>
            </a:r>
          </a:p>
          <a:p>
            <a:pPr eaLnBrk="1" hangingPunct="1"/>
            <a:r>
              <a:rPr lang="hu-HU" smtClean="0"/>
              <a:t>T-Tr-G=150+0,0625(1000)-100-130= -17,5</a:t>
            </a:r>
          </a:p>
        </p:txBody>
      </p:sp>
    </p:spTree>
    <p:extLst>
      <p:ext uri="{BB962C8B-B14F-4D97-AF65-F5344CB8AC3E}">
        <p14:creationId xmlns:p14="http://schemas.microsoft.com/office/powerpoint/2010/main" val="3000809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/>
              <a:t>Egy gazdaságban a fogyasztási kereslet a következő összefüggés segítségével modellezhető: C(Y)=250+0,8(Y-T). A magánszektor beruházási kereslete az  I(r)=300-20r függvénnyel írható le. A kormányzat áruvásárlásokra 450 jövedelemegységet kíván kiadni, az adóbevétele 300. A gazdaságban a nominális pénzkínálat 1350, a pénzkeresleti függvény L(Y,r)=0,75Y-120r . Az aktuális árszínvonal P=1,5.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smtClean="0"/>
              <a:t>a. Mekkora az egyensúlyi jövedelem és az egyensúlyi kamatláb?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smtClean="0"/>
              <a:t>b. Tegyük fel, hogy az árszínvonal a  P=2,25 értékre nő. Mekkora pénzmennyiség mellett maradnak az egyensúlyi jövedelem és a piaci kamatláb változatlanok?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smtClean="0"/>
              <a:t>c. A kormány növeli kiadásait és bevételeit azonos mértékben; az új állami vásárlás 600. Az intézkedés hatására mennyivel fog változni az egyensúlyi jövedelem és a fogyasztási kereslet?</a:t>
            </a:r>
          </a:p>
        </p:txBody>
      </p:sp>
    </p:spTree>
    <p:extLst>
      <p:ext uri="{BB962C8B-B14F-4D97-AF65-F5344CB8AC3E}">
        <p14:creationId xmlns:p14="http://schemas.microsoft.com/office/powerpoint/2010/main" val="2502765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64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a. </a:t>
            </a:r>
          </a:p>
          <a:p>
            <a:pPr eaLnBrk="1" hangingPunct="1"/>
            <a:r>
              <a:rPr lang="hu-HU" smtClean="0"/>
              <a:t>IS-görbe:</a:t>
            </a:r>
          </a:p>
          <a:p>
            <a:pPr eaLnBrk="1" hangingPunct="1"/>
            <a:r>
              <a:rPr lang="hu-HU" smtClean="0"/>
              <a:t>Y=250+0,8(Y-300)+300-20r+450</a:t>
            </a:r>
          </a:p>
          <a:p>
            <a:pPr eaLnBrk="1" hangingPunct="1"/>
            <a:r>
              <a:rPr lang="hu-HU" smtClean="0"/>
              <a:t>LM-görbe:</a:t>
            </a:r>
          </a:p>
          <a:p>
            <a:pPr eaLnBrk="1" hangingPunct="1"/>
            <a:r>
              <a:rPr lang="hu-HU" smtClean="0"/>
              <a:t>1350/1,5=0,75Y-120r</a:t>
            </a:r>
          </a:p>
          <a:p>
            <a:pPr eaLnBrk="1" hangingPunct="1"/>
            <a:r>
              <a:rPr lang="hu-HU" smtClean="0"/>
              <a:t>Y=2800, r=10%</a:t>
            </a:r>
          </a:p>
        </p:txBody>
      </p:sp>
    </p:spTree>
    <p:extLst>
      <p:ext uri="{BB962C8B-B14F-4D97-AF65-F5344CB8AC3E}">
        <p14:creationId xmlns:p14="http://schemas.microsoft.com/office/powerpoint/2010/main" val="3770525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65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b. </a:t>
            </a:r>
          </a:p>
          <a:p>
            <a:pPr eaLnBrk="1" hangingPunct="1"/>
            <a:r>
              <a:rPr lang="hu-HU" smtClean="0"/>
              <a:t>M/2,25=900</a:t>
            </a:r>
          </a:p>
          <a:p>
            <a:pPr eaLnBrk="1" hangingPunct="1"/>
            <a:r>
              <a:rPr lang="hu-HU" smtClean="0"/>
              <a:t>M=2025</a:t>
            </a:r>
          </a:p>
        </p:txBody>
      </p:sp>
    </p:spTree>
    <p:extLst>
      <p:ext uri="{BB962C8B-B14F-4D97-AF65-F5344CB8AC3E}">
        <p14:creationId xmlns:p14="http://schemas.microsoft.com/office/powerpoint/2010/main" val="153829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/>
              <a:t>c.</a:t>
            </a:r>
          </a:p>
          <a:p>
            <a:pPr eaLnBrk="1" hangingPunct="1">
              <a:defRPr/>
            </a:pPr>
            <a:r>
              <a:rPr lang="hu-HU"/>
              <a:t>G’=600</a:t>
            </a:r>
          </a:p>
          <a:p>
            <a:pPr eaLnBrk="1" hangingPunct="1">
              <a:defRPr/>
            </a:pPr>
            <a:r>
              <a:rPr lang="hu-HU"/>
              <a:t>T’=450</a:t>
            </a:r>
          </a:p>
          <a:p>
            <a:pPr eaLnBrk="1" hangingPunct="1">
              <a:defRPr/>
            </a:pPr>
            <a:r>
              <a:rPr lang="hu-HU"/>
              <a:t>Az új IS-görbe: </a:t>
            </a:r>
          </a:p>
          <a:p>
            <a:pPr eaLnBrk="1" hangingPunct="1">
              <a:defRPr/>
            </a:pPr>
            <a:r>
              <a:rPr lang="hu-HU"/>
              <a:t>Y=250+0,8(Y-450)+300-20r+600</a:t>
            </a:r>
          </a:p>
          <a:p>
            <a:pPr eaLnBrk="1" hangingPunct="1">
              <a:defRPr/>
            </a:pPr>
            <a:r>
              <a:rPr lang="hu-HU"/>
              <a:t>Az LM-görbe változatlan:</a:t>
            </a:r>
          </a:p>
          <a:p>
            <a:pPr eaLnBrk="1" hangingPunct="1">
              <a:defRPr/>
            </a:pPr>
            <a:r>
              <a:rPr lang="hu-HU"/>
              <a:t>1350/1,5=0,75Y-120r</a:t>
            </a:r>
          </a:p>
          <a:p>
            <a:pPr eaLnBrk="1" hangingPunct="1">
              <a:defRPr/>
            </a:pPr>
            <a:r>
              <a:rPr lang="hu-HU"/>
              <a:t>Y=2892,3, r=10,58%</a:t>
            </a:r>
          </a:p>
          <a:p>
            <a:pPr eaLnBrk="1" hangingPunct="1"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4606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2800" dirty="0"/>
              <a:t>Egy zárt gazdaságról ismerjük az alábbi adatokat és összefüggéseket</a:t>
            </a:r>
            <a:r>
              <a:rPr lang="hu-HU" sz="2800" dirty="0" smtClean="0"/>
              <a:t>:</a:t>
            </a:r>
            <a:endParaRPr lang="hu-HU" sz="2800" dirty="0"/>
          </a:p>
        </p:txBody>
      </p:sp>
      <p:sp>
        <p:nvSpPr>
          <p:cNvPr id="167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100" dirty="0"/>
              <a:t>A</a:t>
            </a:r>
            <a:r>
              <a:rPr lang="hu-HU" sz="2100" dirty="0" smtClean="0"/>
              <a:t>z egyensúlyi jövedelem jelenleg 4600, a vállalati beruházási függvény I =500 – 10r. A fogyasztási határhajlandóság 0,6, az autonóm fogyasztás 1300, az adó T=200, transzferek nincsenek. Az állami költségvetés hiánya 50 egységnek felel meg (beszámítva az állami áruvásárlásokat is).  </a:t>
            </a:r>
          </a:p>
          <a:p>
            <a:pPr eaLnBrk="1" hangingPunct="1">
              <a:lnSpc>
                <a:spcPct val="90000"/>
              </a:lnSpc>
            </a:pPr>
            <a:r>
              <a:rPr lang="hu-HU" sz="2100" dirty="0" smtClean="0"/>
              <a:t>Határozza meg: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100" dirty="0" smtClean="0"/>
              <a:t>a) Az állami vásárlások nagyságát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100" dirty="0" smtClean="0"/>
              <a:t>b) Az árupiaci egyensúlyt biztosító kamatlábat!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100" dirty="0" smtClean="0"/>
              <a:t>c) Amennyiben a pénzkeresleti függvény L= 1,5Y – 50 r, és az árszínvonal P=0,8, akkor mekkora az a nominális pénzmennyiség, amely mellett a pénzpiaci egyensúlyt is biztosítható?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100" dirty="0" smtClean="0"/>
              <a:t>d) Ha az állam a költségvetési deficitet az adók emelésével megszünteti, akkor mekkora lesz az új egyensúlyi jövedelem (egy tizedesre kerekítve) és az új egyensúlyi  kamatláb?</a:t>
            </a:r>
          </a:p>
        </p:txBody>
      </p:sp>
    </p:spTree>
    <p:extLst>
      <p:ext uri="{BB962C8B-B14F-4D97-AF65-F5344CB8AC3E}">
        <p14:creationId xmlns:p14="http://schemas.microsoft.com/office/powerpoint/2010/main" val="40522240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68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a. </a:t>
            </a:r>
          </a:p>
          <a:p>
            <a:pPr eaLnBrk="1" hangingPunct="1"/>
            <a:r>
              <a:rPr lang="hu-HU" smtClean="0"/>
              <a:t>T-Tr-G= -50</a:t>
            </a:r>
          </a:p>
          <a:p>
            <a:pPr eaLnBrk="1" hangingPunct="1"/>
            <a:r>
              <a:rPr lang="hu-HU" smtClean="0"/>
              <a:t>200-0-G= -50</a:t>
            </a:r>
          </a:p>
          <a:p>
            <a:pPr eaLnBrk="1" hangingPunct="1"/>
            <a:r>
              <a:rPr lang="hu-HU" smtClean="0"/>
              <a:t>G=250</a:t>
            </a:r>
          </a:p>
        </p:txBody>
      </p:sp>
    </p:spTree>
    <p:extLst>
      <p:ext uri="{BB962C8B-B14F-4D97-AF65-F5344CB8AC3E}">
        <p14:creationId xmlns:p14="http://schemas.microsoft.com/office/powerpoint/2010/main" val="322244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smtClean="0"/>
              <a:t>A pénzkínálat</a:t>
            </a:r>
            <a:r>
              <a:rPr lang="hu-HU" smtClean="0"/>
              <a:t/>
            </a:r>
            <a:br>
              <a:rPr lang="hu-HU" smtClean="0"/>
            </a:br>
            <a:endParaRPr lang="hu-HU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hu-HU" sz="2800" b="1" dirty="0" smtClean="0"/>
              <a:t>A pénzkínálaton egy gazdaság forgalomban kerülő pénzmennyiségét értjük.</a:t>
            </a:r>
          </a:p>
          <a:p>
            <a:r>
              <a:rPr lang="hu-HU" sz="2800" b="1" i="1" dirty="0" smtClean="0"/>
              <a:t> A mai pénz hitelpénz</a:t>
            </a:r>
            <a:endParaRPr lang="hu-HU" sz="2800" b="1" dirty="0" smtClean="0"/>
          </a:p>
          <a:p>
            <a:r>
              <a:rPr lang="hu-HU" sz="2800" dirty="0" smtClean="0"/>
              <a:t>Az idők során az árupénz jelentősége visszaszorult, (nem volt elég nemesfém</a:t>
            </a:r>
            <a:r>
              <a:rPr lang="hu-HU" sz="2800" dirty="0" smtClean="0">
                <a:latin typeface="Arial" charset="0"/>
              </a:rPr>
              <a:t>?</a:t>
            </a:r>
            <a:r>
              <a:rPr lang="hu-HU" sz="2800" dirty="0" smtClean="0"/>
              <a:t>) a pénzhelyettesítők léptek helyébe. Ilyen volt a váltó.</a:t>
            </a:r>
          </a:p>
          <a:p>
            <a:r>
              <a:rPr lang="hu-HU" sz="2800" dirty="0" smtClean="0"/>
              <a:t>A mai pénz hitelnyújtással keletkezik és hitel visszafizetéssel szűnik meg. (később részletesen)</a:t>
            </a:r>
          </a:p>
          <a:p>
            <a:r>
              <a:rPr lang="hu-HU" sz="2800" dirty="0" smtClean="0"/>
              <a:t>Most egyenlőre a modellben adottnak tekintjük, (a jegybank határozza meg)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74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69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b.</a:t>
            </a:r>
          </a:p>
          <a:p>
            <a:pPr eaLnBrk="1" hangingPunct="1"/>
            <a:r>
              <a:rPr lang="hu-HU" smtClean="0"/>
              <a:t>A fogyasztás nagysága:</a:t>
            </a:r>
          </a:p>
          <a:p>
            <a:pPr eaLnBrk="1" hangingPunct="1"/>
            <a:r>
              <a:rPr lang="hu-HU" smtClean="0"/>
              <a:t>C=1300+0,6(4600-200)=3940</a:t>
            </a:r>
          </a:p>
          <a:p>
            <a:pPr eaLnBrk="1" hangingPunct="1"/>
            <a:r>
              <a:rPr lang="hu-HU" smtClean="0"/>
              <a:t>Az egyensúly feltétele: Y=C+I+G</a:t>
            </a:r>
          </a:p>
          <a:p>
            <a:pPr eaLnBrk="1" hangingPunct="1"/>
            <a:r>
              <a:rPr lang="hu-HU" smtClean="0"/>
              <a:t>4600=3940+500-10r+250</a:t>
            </a:r>
          </a:p>
          <a:p>
            <a:pPr eaLnBrk="1" hangingPunct="1"/>
            <a:r>
              <a:rPr lang="hu-HU" smtClean="0"/>
              <a:t>r=9%</a:t>
            </a:r>
          </a:p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369124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71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c.</a:t>
            </a:r>
          </a:p>
          <a:p>
            <a:pPr eaLnBrk="1" hangingPunct="1"/>
            <a:r>
              <a:rPr lang="hu-HU" smtClean="0"/>
              <a:t>M/P=M</a:t>
            </a:r>
            <a:r>
              <a:rPr lang="hu-HU" baseline="30000" smtClean="0"/>
              <a:t>D</a:t>
            </a:r>
            <a:endParaRPr lang="hu-HU" smtClean="0"/>
          </a:p>
          <a:p>
            <a:pPr eaLnBrk="1" hangingPunct="1"/>
            <a:r>
              <a:rPr lang="hu-HU" smtClean="0"/>
              <a:t>M/0,8=1,5(4600)-50(9)</a:t>
            </a:r>
          </a:p>
          <a:p>
            <a:pPr eaLnBrk="1" hangingPunct="1"/>
            <a:r>
              <a:rPr lang="hu-HU" smtClean="0"/>
              <a:t>M=5160</a:t>
            </a:r>
          </a:p>
        </p:txBody>
      </p:sp>
    </p:spTree>
    <p:extLst>
      <p:ext uri="{BB962C8B-B14F-4D97-AF65-F5344CB8AC3E}">
        <p14:creationId xmlns:p14="http://schemas.microsoft.com/office/powerpoint/2010/main" val="964828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72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d.</a:t>
            </a:r>
          </a:p>
          <a:p>
            <a:pPr eaLnBrk="1" hangingPunct="1"/>
            <a:r>
              <a:rPr lang="hu-HU" smtClean="0"/>
              <a:t>T’=250</a:t>
            </a:r>
          </a:p>
          <a:p>
            <a:pPr eaLnBrk="1" hangingPunct="1"/>
            <a:r>
              <a:rPr lang="hu-HU" smtClean="0"/>
              <a:t>Az új IS-görbe egyenlete:</a:t>
            </a:r>
          </a:p>
          <a:p>
            <a:pPr eaLnBrk="1" hangingPunct="1"/>
            <a:r>
              <a:rPr lang="hu-HU" smtClean="0"/>
              <a:t>Y=1300+0,6(Y-250)+500-10r+250</a:t>
            </a:r>
          </a:p>
          <a:p>
            <a:pPr eaLnBrk="1" hangingPunct="1"/>
            <a:r>
              <a:rPr lang="hu-HU" smtClean="0"/>
              <a:t>LM-görbe:</a:t>
            </a:r>
          </a:p>
          <a:p>
            <a:pPr eaLnBrk="1" hangingPunct="1"/>
            <a:r>
              <a:rPr lang="hu-HU" smtClean="0"/>
              <a:t>5160/0,8=1,5Y-50r</a:t>
            </a:r>
          </a:p>
          <a:p>
            <a:pPr eaLnBrk="1" hangingPunct="1"/>
            <a:r>
              <a:rPr lang="hu-HU" smtClean="0"/>
              <a:t>Y=4557,14, r=7,71</a:t>
            </a:r>
          </a:p>
        </p:txBody>
      </p:sp>
    </p:spTree>
    <p:extLst>
      <p:ext uri="{BB962C8B-B14F-4D97-AF65-F5344CB8AC3E}">
        <p14:creationId xmlns:p14="http://schemas.microsoft.com/office/powerpoint/2010/main" val="26492261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Line 2"/>
          <p:cNvSpPr>
            <a:spLocks noChangeShapeType="1"/>
          </p:cNvSpPr>
          <p:nvPr/>
        </p:nvSpPr>
        <p:spPr bwMode="auto">
          <a:xfrm flipV="1">
            <a:off x="2493963" y="1016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lg"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5107" name="Line 3"/>
          <p:cNvSpPr>
            <a:spLocks noChangeShapeType="1"/>
          </p:cNvSpPr>
          <p:nvPr/>
        </p:nvSpPr>
        <p:spPr bwMode="auto">
          <a:xfrm>
            <a:off x="2493963" y="4064000"/>
            <a:ext cx="454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lg"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5110" name="Line 6"/>
          <p:cNvSpPr>
            <a:spLocks noChangeShapeType="1"/>
          </p:cNvSpPr>
          <p:nvPr/>
        </p:nvSpPr>
        <p:spPr bwMode="auto">
          <a:xfrm>
            <a:off x="2989263" y="1244600"/>
            <a:ext cx="3219450" cy="2286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5111" name="Line 7"/>
          <p:cNvSpPr>
            <a:spLocks noChangeShapeType="1"/>
          </p:cNvSpPr>
          <p:nvPr/>
        </p:nvSpPr>
        <p:spPr bwMode="auto">
          <a:xfrm flipV="1">
            <a:off x="2824163" y="1092200"/>
            <a:ext cx="31369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5114" name="Line 10"/>
          <p:cNvSpPr>
            <a:spLocks noChangeShapeType="1"/>
          </p:cNvSpPr>
          <p:nvPr/>
        </p:nvSpPr>
        <p:spPr bwMode="auto">
          <a:xfrm flipH="1">
            <a:off x="2493963" y="2252663"/>
            <a:ext cx="3157537" cy="158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5115" name="Line 11"/>
          <p:cNvSpPr>
            <a:spLocks noChangeShapeType="1"/>
          </p:cNvSpPr>
          <p:nvPr/>
        </p:nvSpPr>
        <p:spPr bwMode="auto">
          <a:xfrm flipH="1">
            <a:off x="2493963" y="1778000"/>
            <a:ext cx="25590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5117" name="Oval 13"/>
          <p:cNvSpPr>
            <a:spLocks noChangeArrowheads="1"/>
          </p:cNvSpPr>
          <p:nvPr/>
        </p:nvSpPr>
        <p:spPr bwMode="auto">
          <a:xfrm>
            <a:off x="4970463" y="1701800"/>
            <a:ext cx="1651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5118" name="Oval 14"/>
          <p:cNvSpPr>
            <a:spLocks noChangeArrowheads="1"/>
          </p:cNvSpPr>
          <p:nvPr/>
        </p:nvSpPr>
        <p:spPr bwMode="auto">
          <a:xfrm>
            <a:off x="4310063" y="2159000"/>
            <a:ext cx="1651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5369" name="Text Box 17"/>
          <p:cNvSpPr txBox="1">
            <a:spLocks noChangeArrowheads="1"/>
          </p:cNvSpPr>
          <p:nvPr/>
        </p:nvSpPr>
        <p:spPr bwMode="auto">
          <a:xfrm>
            <a:off x="392113" y="155575"/>
            <a:ext cx="3502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2400" b="1">
                <a:latin typeface="Times New Roman" pitchFamily="18" charset="0"/>
              </a:rPr>
              <a:t>Expanzív fiskális politika</a:t>
            </a:r>
          </a:p>
        </p:txBody>
      </p:sp>
      <p:sp>
        <p:nvSpPr>
          <p:cNvPr id="175124" name="Line 20"/>
          <p:cNvSpPr>
            <a:spLocks noChangeShapeType="1"/>
          </p:cNvSpPr>
          <p:nvPr/>
        </p:nvSpPr>
        <p:spPr bwMode="auto">
          <a:xfrm>
            <a:off x="3649663" y="787400"/>
            <a:ext cx="3219450" cy="2286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5371" name="Text Box 21"/>
          <p:cNvSpPr txBox="1">
            <a:spLocks noChangeArrowheads="1"/>
          </p:cNvSpPr>
          <p:nvPr/>
        </p:nvSpPr>
        <p:spPr bwMode="auto">
          <a:xfrm>
            <a:off x="6211888" y="3381375"/>
            <a:ext cx="341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solidFill>
                  <a:srgbClr val="FF0000"/>
                </a:solidFill>
                <a:latin typeface="Times New Roman" pitchFamily="18" charset="0"/>
              </a:rPr>
              <a:t>IS</a:t>
            </a:r>
          </a:p>
        </p:txBody>
      </p:sp>
      <p:sp>
        <p:nvSpPr>
          <p:cNvPr id="15372" name="Text Box 22"/>
          <p:cNvSpPr txBox="1">
            <a:spLocks noChangeArrowheads="1"/>
          </p:cNvSpPr>
          <p:nvPr/>
        </p:nvSpPr>
        <p:spPr bwMode="auto">
          <a:xfrm>
            <a:off x="6778625" y="2560638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hu-HU" altLang="hu-HU" sz="1400">
                <a:solidFill>
                  <a:srgbClr val="FF0000"/>
                </a:solidFill>
                <a:latin typeface="Times New Roman" pitchFamily="18" charset="0"/>
              </a:rPr>
              <a:t>IS’</a:t>
            </a:r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5922963" y="93345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LM</a:t>
            </a:r>
          </a:p>
        </p:txBody>
      </p:sp>
      <p:sp>
        <p:nvSpPr>
          <p:cNvPr id="15374" name="Text Box 28"/>
          <p:cNvSpPr txBox="1">
            <a:spLocks noChangeArrowheads="1"/>
          </p:cNvSpPr>
          <p:nvPr/>
        </p:nvSpPr>
        <p:spPr bwMode="auto">
          <a:xfrm>
            <a:off x="4267200" y="179705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A</a:t>
            </a:r>
          </a:p>
        </p:txBody>
      </p:sp>
      <p:sp>
        <p:nvSpPr>
          <p:cNvPr id="15375" name="Text Box 29"/>
          <p:cNvSpPr txBox="1">
            <a:spLocks noChangeArrowheads="1"/>
          </p:cNvSpPr>
          <p:nvPr/>
        </p:nvSpPr>
        <p:spPr bwMode="auto">
          <a:xfrm>
            <a:off x="4914900" y="136525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B</a:t>
            </a:r>
          </a:p>
        </p:txBody>
      </p:sp>
      <p:sp>
        <p:nvSpPr>
          <p:cNvPr id="15376" name="Text Box 33"/>
          <p:cNvSpPr txBox="1">
            <a:spLocks noChangeArrowheads="1"/>
          </p:cNvSpPr>
          <p:nvPr/>
        </p:nvSpPr>
        <p:spPr bwMode="auto">
          <a:xfrm>
            <a:off x="6924675" y="4222750"/>
            <a:ext cx="285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100">
                <a:latin typeface="Times New Roman" pitchFamily="18" charset="0"/>
              </a:rPr>
              <a:t>Y</a:t>
            </a:r>
          </a:p>
        </p:txBody>
      </p:sp>
      <p:sp>
        <p:nvSpPr>
          <p:cNvPr id="15377" name="Text Box 34"/>
          <p:cNvSpPr txBox="1">
            <a:spLocks noChangeArrowheads="1"/>
          </p:cNvSpPr>
          <p:nvPr/>
        </p:nvSpPr>
        <p:spPr bwMode="auto">
          <a:xfrm>
            <a:off x="2173288" y="1054100"/>
            <a:ext cx="2616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dirty="0" smtClean="0">
                <a:latin typeface="Times New Roman" pitchFamily="18" charset="0"/>
              </a:rPr>
              <a:t>r</a:t>
            </a:r>
            <a:endParaRPr lang="hu-HU" altLang="hu-HU" dirty="0">
              <a:latin typeface="Times New Roman" pitchFamily="18" charset="0"/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>
            <a:off x="4368800" y="2311400"/>
            <a:ext cx="23813" cy="177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5045075" y="1871663"/>
            <a:ext cx="90488" cy="2241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5667375" y="2244725"/>
            <a:ext cx="82550" cy="1819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1" name="Szövegdoboz 9"/>
          <p:cNvSpPr txBox="1">
            <a:spLocks noChangeArrowheads="1"/>
          </p:cNvSpPr>
          <p:nvPr/>
        </p:nvSpPr>
        <p:spPr bwMode="auto">
          <a:xfrm>
            <a:off x="4140200" y="4216400"/>
            <a:ext cx="541338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Y</a:t>
            </a:r>
            <a:r>
              <a:rPr lang="hu-HU" sz="1200"/>
              <a:t>0</a:t>
            </a:r>
          </a:p>
        </p:txBody>
      </p:sp>
      <p:sp>
        <p:nvSpPr>
          <p:cNvPr id="15382" name="Szövegdoboz 27"/>
          <p:cNvSpPr txBox="1">
            <a:spLocks noChangeArrowheads="1"/>
          </p:cNvSpPr>
          <p:nvPr/>
        </p:nvSpPr>
        <p:spPr bwMode="auto">
          <a:xfrm>
            <a:off x="4943475" y="4192588"/>
            <a:ext cx="541338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Y</a:t>
            </a:r>
            <a:r>
              <a:rPr lang="hu-HU" sz="1200"/>
              <a:t>1</a:t>
            </a:r>
          </a:p>
        </p:txBody>
      </p:sp>
      <p:cxnSp>
        <p:nvCxnSpPr>
          <p:cNvPr id="12" name="Egyenes összekötő 11"/>
          <p:cNvCxnSpPr/>
          <p:nvPr/>
        </p:nvCxnSpPr>
        <p:spPr>
          <a:xfrm flipV="1">
            <a:off x="5053013" y="2260600"/>
            <a:ext cx="655637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flipH="1" flipV="1">
            <a:off x="5419725" y="2311400"/>
            <a:ext cx="584200" cy="2854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5259388" y="5210175"/>
            <a:ext cx="1519237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hu-HU" dirty="0"/>
              <a:t>Kiszorítás</a:t>
            </a:r>
          </a:p>
        </p:txBody>
      </p:sp>
    </p:spTree>
    <p:extLst>
      <p:ext uri="{BB962C8B-B14F-4D97-AF65-F5344CB8AC3E}">
        <p14:creationId xmlns:p14="http://schemas.microsoft.com/office/powerpoint/2010/main" val="35580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2"/>
          <p:cNvSpPr>
            <a:spLocks noGrp="1" noChangeArrowheads="1"/>
          </p:cNvSpPr>
          <p:nvPr>
            <p:ph type="title" idx="4294967295"/>
          </p:nvPr>
        </p:nvSpPr>
        <p:spPr>
          <a:xfrm>
            <a:off x="558800" y="328613"/>
            <a:ext cx="8229600" cy="723900"/>
          </a:xfrm>
        </p:spPr>
        <p:txBody>
          <a:bodyPr anchorCtr="1"/>
          <a:lstStyle/>
          <a:p>
            <a:pPr eaLnBrk="1" hangingPunct="1"/>
            <a:r>
              <a:rPr lang="hu-HU" altLang="hu-HU" sz="4000" b="1" smtClean="0"/>
              <a:t>Expanzív fiskális politika</a:t>
            </a:r>
          </a:p>
        </p:txBody>
      </p:sp>
      <p:sp>
        <p:nvSpPr>
          <p:cNvPr id="168993" name="Rectangle 3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 smtClean="0"/>
              <a:t>Az expanzív fiskális politika (kormányzati vásárlások növelése és/vagy adócsökkentés) jobbra tolja az </a:t>
            </a:r>
            <a:r>
              <a:rPr lang="hu-HU" altLang="hu-HU" dirty="0" err="1" smtClean="0"/>
              <a:t>IS-görbét</a:t>
            </a:r>
            <a:r>
              <a:rPr lang="hu-HU" altLang="hu-HU" dirty="0" smtClean="0"/>
              <a:t>.</a:t>
            </a:r>
          </a:p>
          <a:p>
            <a:pPr eaLnBrk="1" hangingPunct="1">
              <a:defRPr/>
            </a:pPr>
            <a:r>
              <a:rPr lang="hu-HU" altLang="hu-HU" dirty="0" smtClean="0"/>
              <a:t>A multiplikátor-hatáson keresztül </a:t>
            </a:r>
            <a:r>
              <a:rPr lang="hu-HU" altLang="hu-HU" b="1" dirty="0" smtClean="0"/>
              <a:t>nő a reáljövedelem</a:t>
            </a:r>
            <a:r>
              <a:rPr lang="hu-HU" altLang="hu-HU" dirty="0" smtClean="0"/>
              <a:t>,        pénzkereslet nő</a:t>
            </a:r>
          </a:p>
          <a:p>
            <a:pPr eaLnBrk="1" hangingPunct="1">
              <a:defRPr/>
            </a:pPr>
            <a:r>
              <a:rPr lang="hu-HU" altLang="hu-HU" dirty="0" smtClean="0"/>
              <a:t>Nő a kamatláb ami csökkenti a beruházást.</a:t>
            </a:r>
          </a:p>
          <a:p>
            <a:pPr marL="457200" lvl="1" indent="0" eaLnBrk="1" hangingPunct="1">
              <a:buNone/>
              <a:defRPr/>
            </a:pPr>
            <a:r>
              <a:rPr lang="hu-HU" altLang="hu-HU" dirty="0"/>
              <a:t>	</a:t>
            </a:r>
            <a:r>
              <a:rPr lang="hu-HU" altLang="hu-HU" dirty="0" smtClean="0"/>
              <a:t>A jövedelem csökken.</a:t>
            </a:r>
          </a:p>
          <a:p>
            <a:pPr eaLnBrk="1" hangingPunct="1">
              <a:defRPr/>
            </a:pPr>
            <a:r>
              <a:rPr lang="hu-HU" altLang="hu-HU" dirty="0" smtClean="0"/>
              <a:t>= kiszorítási hatás</a:t>
            </a:r>
          </a:p>
          <a:p>
            <a:pPr eaLnBrk="1" hangingPunct="1">
              <a:defRPr/>
            </a:pPr>
            <a:r>
              <a:rPr lang="hu-HU" alt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közkiadás magánkiadást (I) szorít ki</a:t>
            </a:r>
          </a:p>
        </p:txBody>
      </p:sp>
      <p:sp>
        <p:nvSpPr>
          <p:cNvPr id="2" name="Jobbra nyíl 1"/>
          <p:cNvSpPr/>
          <p:nvPr/>
        </p:nvSpPr>
        <p:spPr>
          <a:xfrm>
            <a:off x="3446463" y="3500438"/>
            <a:ext cx="477837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827584" y="4581128"/>
            <a:ext cx="477837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737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Line 2"/>
          <p:cNvSpPr>
            <a:spLocks noChangeShapeType="1"/>
          </p:cNvSpPr>
          <p:nvPr/>
        </p:nvSpPr>
        <p:spPr bwMode="auto">
          <a:xfrm flipV="1">
            <a:off x="2114550" y="10033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lg"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3059" name="Line 3"/>
          <p:cNvSpPr>
            <a:spLocks noChangeShapeType="1"/>
          </p:cNvSpPr>
          <p:nvPr/>
        </p:nvSpPr>
        <p:spPr bwMode="auto">
          <a:xfrm>
            <a:off x="2114550" y="4051300"/>
            <a:ext cx="454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lg"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>
            <a:off x="2609850" y="1231900"/>
            <a:ext cx="3219450" cy="2286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 flipV="1">
            <a:off x="2444750" y="1079500"/>
            <a:ext cx="31369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3064" name="Line 8"/>
          <p:cNvSpPr>
            <a:spLocks noChangeShapeType="1"/>
          </p:cNvSpPr>
          <p:nvPr/>
        </p:nvSpPr>
        <p:spPr bwMode="auto">
          <a:xfrm flipV="1">
            <a:off x="3352800" y="1308100"/>
            <a:ext cx="31369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 flipH="1">
            <a:off x="2114550" y="2222500"/>
            <a:ext cx="18986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 flipH="1">
            <a:off x="2114550" y="2679700"/>
            <a:ext cx="25590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3070" name="Oval 14"/>
          <p:cNvSpPr>
            <a:spLocks noChangeArrowheads="1"/>
          </p:cNvSpPr>
          <p:nvPr/>
        </p:nvSpPr>
        <p:spPr bwMode="auto">
          <a:xfrm>
            <a:off x="4591050" y="2603500"/>
            <a:ext cx="1651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3071" name="Oval 15"/>
          <p:cNvSpPr>
            <a:spLocks noChangeArrowheads="1"/>
          </p:cNvSpPr>
          <p:nvPr/>
        </p:nvSpPr>
        <p:spPr bwMode="auto">
          <a:xfrm>
            <a:off x="3930650" y="2146300"/>
            <a:ext cx="1651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418" name="Text Box 18"/>
          <p:cNvSpPr txBox="1">
            <a:spLocks noChangeArrowheads="1"/>
          </p:cNvSpPr>
          <p:nvPr/>
        </p:nvSpPr>
        <p:spPr bwMode="auto">
          <a:xfrm>
            <a:off x="0" y="155575"/>
            <a:ext cx="3894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2400" b="1">
                <a:latin typeface="Times New Roman" pitchFamily="18" charset="0"/>
              </a:rPr>
              <a:t>Expanzív monetáris politika</a:t>
            </a:r>
          </a:p>
        </p:txBody>
      </p:sp>
      <p:sp>
        <p:nvSpPr>
          <p:cNvPr id="17419" name="Text Box 23"/>
          <p:cNvSpPr txBox="1">
            <a:spLocks noChangeArrowheads="1"/>
          </p:cNvSpPr>
          <p:nvPr/>
        </p:nvSpPr>
        <p:spPr bwMode="auto">
          <a:xfrm>
            <a:off x="5543550" y="92075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LM</a:t>
            </a:r>
          </a:p>
        </p:txBody>
      </p:sp>
      <p:sp>
        <p:nvSpPr>
          <p:cNvPr id="17420" name="Text Box 24"/>
          <p:cNvSpPr txBox="1">
            <a:spLocks noChangeArrowheads="1"/>
          </p:cNvSpPr>
          <p:nvPr/>
        </p:nvSpPr>
        <p:spPr bwMode="auto">
          <a:xfrm>
            <a:off x="6408738" y="992188"/>
            <a:ext cx="509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LM’</a:t>
            </a:r>
          </a:p>
        </p:txBody>
      </p:sp>
      <p:sp>
        <p:nvSpPr>
          <p:cNvPr id="17421" name="Text Box 25"/>
          <p:cNvSpPr txBox="1">
            <a:spLocks noChangeArrowheads="1"/>
          </p:cNvSpPr>
          <p:nvPr/>
        </p:nvSpPr>
        <p:spPr bwMode="auto">
          <a:xfrm>
            <a:off x="5832475" y="3295650"/>
            <a:ext cx="341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solidFill>
                  <a:srgbClr val="FF0000"/>
                </a:solidFill>
                <a:latin typeface="Times New Roman" pitchFamily="18" charset="0"/>
              </a:rPr>
              <a:t>IS</a:t>
            </a:r>
          </a:p>
        </p:txBody>
      </p:sp>
      <p:sp>
        <p:nvSpPr>
          <p:cNvPr id="173082" name="Line 26"/>
          <p:cNvSpPr>
            <a:spLocks noChangeShapeType="1"/>
          </p:cNvSpPr>
          <p:nvPr/>
        </p:nvSpPr>
        <p:spPr bwMode="auto">
          <a:xfrm>
            <a:off x="4627563" y="1857375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423" name="Text Box 35"/>
          <p:cNvSpPr txBox="1">
            <a:spLocks noChangeArrowheads="1"/>
          </p:cNvSpPr>
          <p:nvPr/>
        </p:nvSpPr>
        <p:spPr bwMode="auto">
          <a:xfrm>
            <a:off x="3908425" y="178593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A</a:t>
            </a:r>
          </a:p>
        </p:txBody>
      </p:sp>
      <p:sp>
        <p:nvSpPr>
          <p:cNvPr id="17424" name="Text Box 36"/>
          <p:cNvSpPr txBox="1">
            <a:spLocks noChangeArrowheads="1"/>
          </p:cNvSpPr>
          <p:nvPr/>
        </p:nvSpPr>
        <p:spPr bwMode="auto">
          <a:xfrm>
            <a:off x="4535488" y="2287588"/>
            <a:ext cx="30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B</a:t>
            </a:r>
          </a:p>
        </p:txBody>
      </p:sp>
      <p:sp>
        <p:nvSpPr>
          <p:cNvPr id="17425" name="Text Box 41"/>
          <p:cNvSpPr txBox="1">
            <a:spLocks noChangeArrowheads="1"/>
          </p:cNvSpPr>
          <p:nvPr/>
        </p:nvSpPr>
        <p:spPr bwMode="auto">
          <a:xfrm>
            <a:off x="6378575" y="4273550"/>
            <a:ext cx="285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100">
                <a:latin typeface="Times New Roman" pitchFamily="18" charset="0"/>
              </a:rPr>
              <a:t>Y</a:t>
            </a:r>
          </a:p>
        </p:txBody>
      </p:sp>
      <p:sp>
        <p:nvSpPr>
          <p:cNvPr id="17426" name="Text Box 42"/>
          <p:cNvSpPr txBox="1">
            <a:spLocks noChangeArrowheads="1"/>
          </p:cNvSpPr>
          <p:nvPr/>
        </p:nvSpPr>
        <p:spPr bwMode="auto">
          <a:xfrm>
            <a:off x="1665288" y="1066800"/>
            <a:ext cx="2616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dirty="0">
                <a:latin typeface="Times New Roman" pitchFamily="18" charset="0"/>
              </a:rPr>
              <a:t>r</a:t>
            </a:r>
          </a:p>
        </p:txBody>
      </p:sp>
      <p:cxnSp>
        <p:nvCxnSpPr>
          <p:cNvPr id="3" name="Egyenes összekötő 2"/>
          <p:cNvCxnSpPr/>
          <p:nvPr/>
        </p:nvCxnSpPr>
        <p:spPr>
          <a:xfrm>
            <a:off x="4013200" y="22987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4"/>
          <p:cNvCxnSpPr>
            <a:stCxn id="173070" idx="4"/>
          </p:cNvCxnSpPr>
          <p:nvPr/>
        </p:nvCxnSpPr>
        <p:spPr>
          <a:xfrm>
            <a:off x="4673600" y="2755900"/>
            <a:ext cx="0" cy="1393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9" name="Szövegdoboz 5"/>
          <p:cNvSpPr txBox="1">
            <a:spLocks noChangeArrowheads="1"/>
          </p:cNvSpPr>
          <p:nvPr/>
        </p:nvSpPr>
        <p:spPr bwMode="auto">
          <a:xfrm>
            <a:off x="3767138" y="4176713"/>
            <a:ext cx="1309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Y</a:t>
            </a:r>
            <a:r>
              <a:rPr lang="hu-HU" sz="1200"/>
              <a:t>0</a:t>
            </a:r>
            <a:r>
              <a:rPr lang="hu-HU"/>
              <a:t>      Y</a:t>
            </a:r>
            <a:r>
              <a:rPr lang="hu-HU" sz="1200"/>
              <a:t>1</a:t>
            </a:r>
          </a:p>
        </p:txBody>
      </p:sp>
      <p:sp>
        <p:nvSpPr>
          <p:cNvPr id="17430" name="Szövegdoboz 6"/>
          <p:cNvSpPr txBox="1">
            <a:spLocks noChangeArrowheads="1"/>
          </p:cNvSpPr>
          <p:nvPr/>
        </p:nvSpPr>
        <p:spPr bwMode="auto">
          <a:xfrm>
            <a:off x="1784350" y="2090738"/>
            <a:ext cx="3857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r</a:t>
            </a:r>
            <a:r>
              <a:rPr lang="hu-HU" sz="1200" dirty="0" smtClean="0"/>
              <a:t>0</a:t>
            </a:r>
            <a:endParaRPr lang="hu-HU" sz="1200" dirty="0"/>
          </a:p>
          <a:p>
            <a:r>
              <a:rPr lang="hu-HU" dirty="0"/>
              <a:t>   </a:t>
            </a:r>
            <a:r>
              <a:rPr lang="hu-HU" dirty="0" smtClean="0"/>
              <a:t>r</a:t>
            </a:r>
            <a:r>
              <a:rPr lang="hu-HU" sz="1200" dirty="0" smtClean="0"/>
              <a:t>1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02716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0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/>
            <a:r>
              <a:rPr lang="hu-HU" altLang="hu-HU" sz="4000" b="1" smtClean="0"/>
              <a:t>Expanzív monetáris politika</a:t>
            </a:r>
            <a:r>
              <a:rPr lang="hu-HU" altLang="hu-HU" sz="2400" b="1" smtClean="0"/>
              <a:t/>
            </a:r>
            <a:br>
              <a:rPr lang="hu-HU" altLang="hu-HU" sz="2400" b="1" smtClean="0"/>
            </a:br>
            <a:endParaRPr lang="hu-HU" altLang="hu-HU" sz="2400" b="1" smtClean="0"/>
          </a:p>
        </p:txBody>
      </p:sp>
      <p:sp>
        <p:nvSpPr>
          <p:cNvPr id="167977" name="Rectangle 41"/>
          <p:cNvSpPr>
            <a:spLocks noGrp="1" noChangeArrowheads="1"/>
          </p:cNvSpPr>
          <p:nvPr>
            <p:ph type="body" idx="4294967295"/>
          </p:nvPr>
        </p:nvSpPr>
        <p:spPr>
          <a:xfrm>
            <a:off x="317500" y="16335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dirty="0" smtClean="0"/>
              <a:t>1.) Plusz pénzmennyiség a gazdaságba: a reál pénzmennyiség (M/P) nő, tehát LM görbe jobbra tolódik.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dirty="0" smtClean="0"/>
              <a:t>2.) A pénzbőség túlkínálatot eredményez a pénzpiacon, ami lenyomja a kamatlábat.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dirty="0" smtClean="0"/>
              <a:t>3.) A kamatláb csökkenésével nő a beruházási kereslet, ami a  multiplikátor-hatáson keresztül növeli az egyensúlyi reáljövedelmet. </a:t>
            </a:r>
            <a:endParaRPr lang="hu-HU" altLang="hu-HU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85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7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7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7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7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hu-HU" altLang="hu-H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Restriktív monetáris, restriktív fiskális politika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hu-HU" altLang="hu-HU" sz="2800" b="1" dirty="0" smtClean="0"/>
              <a:t>RM</a:t>
            </a:r>
            <a:endParaRPr lang="hu-HU" altLang="hu-HU" sz="2800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 csökken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M/P </a:t>
            </a: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↓</a:t>
            </a: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→ LM</a:t>
            </a:r>
            <a:r>
              <a:rPr lang="hu-HU" altLang="hu-HU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 </a:t>
            </a: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balra tolódik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r</a:t>
            </a: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↑, mert a pénzmennyiség csökken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r növekedése csökkenti a beruházási kereslet, csökken a </a:t>
            </a: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reáljövedelem</a:t>
            </a:r>
            <a:endParaRPr lang="hu-HU" altLang="hu-HU" sz="240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  <a:sym typeface="Wingdings" pitchFamily="2" charset="2"/>
            </a:endParaRPr>
          </a:p>
          <a:p>
            <a:pPr marL="57150" indent="0" eaLnBrk="1" hangingPunct="1">
              <a:lnSpc>
                <a:spcPct val="90000"/>
              </a:lnSpc>
              <a:buNone/>
              <a:defRPr/>
            </a:pPr>
            <a:r>
              <a:rPr lang="hu-HU" altLang="hu-HU" sz="2800" b="1" dirty="0" smtClean="0">
                <a:cs typeface="Arial" charset="0"/>
                <a:sym typeface="Wingdings" pitchFamily="2" charset="2"/>
              </a:rPr>
              <a:t>RF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IS </a:t>
            </a: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balra (mert +T vagy –G)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Y </a:t>
            </a: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↓ multiplikátor hatás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Wingdings" pitchFamily="2" charset="2"/>
              </a:rPr>
              <a:t>Ekkor viszont a beruházás növekedése mérsékli a jövedelem csökkenését </a:t>
            </a:r>
          </a:p>
        </p:txBody>
      </p:sp>
    </p:spTree>
    <p:extLst>
      <p:ext uri="{BB962C8B-B14F-4D97-AF65-F5344CB8AC3E}">
        <p14:creationId xmlns:p14="http://schemas.microsoft.com/office/powerpoint/2010/main" val="352036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3600" b="1" dirty="0" smtClean="0"/>
              <a:t>Az árszínvonal változásának bekapcsolása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Eddig konstansnak tekintettük</a:t>
            </a:r>
          </a:p>
          <a:p>
            <a:r>
              <a:rPr lang="hu-HU" dirty="0" smtClean="0"/>
              <a:t>Ha változó az </a:t>
            </a:r>
            <a:r>
              <a:rPr lang="hu-HU" dirty="0" err="1" smtClean="0"/>
              <a:t>IS-LM-ből</a:t>
            </a:r>
            <a:r>
              <a:rPr lang="hu-HU" dirty="0" smtClean="0"/>
              <a:t> egy függvény vezethető le</a:t>
            </a:r>
          </a:p>
          <a:p>
            <a:r>
              <a:rPr lang="hu-HU" dirty="0" smtClean="0"/>
              <a:t>Ez az ún. </a:t>
            </a:r>
            <a:r>
              <a:rPr lang="hu-HU" dirty="0" err="1" smtClean="0"/>
              <a:t>AD-görbe</a:t>
            </a:r>
            <a:endParaRPr lang="hu-HU" dirty="0" smtClean="0"/>
          </a:p>
          <a:p>
            <a:r>
              <a:rPr lang="hu-HU" dirty="0" smtClean="0"/>
              <a:t>Az egész gazdaságra vonatkoztatott keresleti görbe = </a:t>
            </a:r>
            <a:r>
              <a:rPr lang="hu-HU" dirty="0" err="1" smtClean="0"/>
              <a:t>aggregált</a:t>
            </a:r>
            <a:r>
              <a:rPr lang="hu-HU" dirty="0" smtClean="0"/>
              <a:t> keresleti görbe</a:t>
            </a:r>
          </a:p>
          <a:p>
            <a:r>
              <a:rPr lang="hu-HU" dirty="0" smtClean="0"/>
              <a:t>Ugyanígy lesz </a:t>
            </a:r>
            <a:r>
              <a:rPr lang="hu-HU" dirty="0" err="1" smtClean="0"/>
              <a:t>AS-görbe</a:t>
            </a:r>
            <a:r>
              <a:rPr lang="hu-HU" dirty="0" smtClean="0"/>
              <a:t> is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infláció problémája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33021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hu-HU" altLang="hu-H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</a:t>
            </a:r>
          </a:p>
        </p:txBody>
      </p:sp>
      <p:sp>
        <p:nvSpPr>
          <p:cNvPr id="169988" name="Text Box 4"/>
          <p:cNvSpPr txBox="1"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dirty="0" smtClean="0"/>
              <a:t>1.) Az </a:t>
            </a:r>
            <a:r>
              <a:rPr lang="hu-HU" altLang="hu-HU" sz="2800" b="1" dirty="0" smtClean="0"/>
              <a:t>árszínvonal nő.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dirty="0" smtClean="0"/>
              <a:t>2.) A reál pénzmennyiség (M/P) tehát csökken:</a:t>
            </a:r>
          </a:p>
          <a:p>
            <a:pPr marL="457200" lvl="1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hu-HU" altLang="hu-HU" sz="2400" dirty="0" smtClean="0"/>
              <a:t> Az LM görbe balra tolódik, a kamatláb emelkedik.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2400" dirty="0" smtClean="0"/>
              <a:t> A reál </a:t>
            </a:r>
            <a:r>
              <a:rPr lang="hu-HU" altLang="hu-HU" sz="2400" dirty="0" smtClean="0"/>
              <a:t>pénzmennyiség (M/P) </a:t>
            </a:r>
            <a:r>
              <a:rPr lang="hu-HU" altLang="hu-HU" sz="2400" dirty="0" smtClean="0"/>
              <a:t>csökken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2400" b="1" dirty="0" err="1" smtClean="0"/>
              <a:t>túlkereslet</a:t>
            </a:r>
            <a:r>
              <a:rPr lang="hu-HU" altLang="hu-HU" sz="2400" b="1" dirty="0" smtClean="0"/>
              <a:t> a pénzpiacon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2400" dirty="0" smtClean="0"/>
              <a:t>(túlkínálat </a:t>
            </a:r>
            <a:r>
              <a:rPr lang="hu-HU" altLang="hu-HU" sz="2400" dirty="0" smtClean="0"/>
              <a:t>a kötvénypiacon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2400" dirty="0" smtClean="0"/>
              <a:t>esnek a </a:t>
            </a:r>
            <a:r>
              <a:rPr lang="hu-HU" altLang="hu-HU" sz="2400" dirty="0" smtClean="0"/>
              <a:t>kötvényárfolyamok)</a:t>
            </a:r>
            <a:endParaRPr lang="hu-HU" altLang="hu-HU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hu-HU" altLang="hu-HU" sz="2400" b="1" dirty="0" smtClean="0"/>
              <a:t>emelkedik a </a:t>
            </a:r>
            <a:r>
              <a:rPr lang="hu-HU" altLang="hu-HU" sz="2400" b="1" dirty="0" smtClean="0"/>
              <a:t>kamatláb</a:t>
            </a:r>
            <a:endParaRPr lang="hu-HU" altLang="hu-HU" sz="2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2800" dirty="0" smtClean="0"/>
              <a:t>3.) A kamatláb emelkedésével csökken a beruházási kereslet, így </a:t>
            </a:r>
            <a:r>
              <a:rPr lang="hu-HU" altLang="hu-HU" sz="2800" b="1" dirty="0" smtClean="0"/>
              <a:t>csökken a reáljövedelem </a:t>
            </a:r>
            <a:r>
              <a:rPr lang="hu-HU" altLang="hu-HU" sz="2800" dirty="0" smtClean="0"/>
              <a:t>is.</a:t>
            </a:r>
            <a:r>
              <a:rPr lang="hu-HU" alt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261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9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9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9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smtClean="0"/>
              <a:t>Pénzkereslet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hu-HU" sz="2800" b="1" dirty="0" smtClean="0"/>
              <a:t>A pénzkeresleten egy a gazdasági alanyok által különböző céllal tartani kívánt pénzmennyiségét értjük.</a:t>
            </a:r>
          </a:p>
          <a:p>
            <a:r>
              <a:rPr lang="hu-HU" sz="2800" b="1" i="1" dirty="0" smtClean="0"/>
              <a:t> Miért tartják az emberek a pénzt</a:t>
            </a:r>
            <a:endParaRPr lang="hu-HU" sz="2800" b="1" dirty="0" smtClean="0"/>
          </a:p>
          <a:p>
            <a:r>
              <a:rPr lang="hu-HU" sz="2800" b="1" dirty="0" smtClean="0"/>
              <a:t>A funkcióknál erről volt szó: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800" b="1" dirty="0" smtClean="0"/>
              <a:t>Tranzakciós céllal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800" b="1" dirty="0" smtClean="0"/>
              <a:t>Óvatosságból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800" b="1" dirty="0" smtClean="0"/>
              <a:t>Spekulációs céllal</a:t>
            </a:r>
          </a:p>
          <a:p>
            <a:pPr marL="0" indent="0">
              <a:buNone/>
            </a:pPr>
            <a:r>
              <a:rPr lang="hu-HU" sz="2800" b="1" dirty="0" smtClean="0"/>
              <a:t>Előzmények: ki mire helyezi a hangsúlyt?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0336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Line 2"/>
          <p:cNvSpPr>
            <a:spLocks noChangeShapeType="1"/>
          </p:cNvSpPr>
          <p:nvPr/>
        </p:nvSpPr>
        <p:spPr bwMode="auto">
          <a:xfrm flipV="1">
            <a:off x="2271713" y="1244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lg"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15" name="Line 3"/>
          <p:cNvSpPr>
            <a:spLocks noChangeShapeType="1"/>
          </p:cNvSpPr>
          <p:nvPr/>
        </p:nvSpPr>
        <p:spPr bwMode="auto">
          <a:xfrm>
            <a:off x="2271713" y="4292600"/>
            <a:ext cx="454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lg"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16" name="Line 4"/>
          <p:cNvSpPr>
            <a:spLocks noChangeShapeType="1"/>
          </p:cNvSpPr>
          <p:nvPr/>
        </p:nvSpPr>
        <p:spPr bwMode="auto">
          <a:xfrm flipV="1">
            <a:off x="2271713" y="4673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lg"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17" name="Line 5"/>
          <p:cNvSpPr>
            <a:spLocks noChangeShapeType="1"/>
          </p:cNvSpPr>
          <p:nvPr/>
        </p:nvSpPr>
        <p:spPr bwMode="auto">
          <a:xfrm>
            <a:off x="2106613" y="6731000"/>
            <a:ext cx="4705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lg"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18" name="Line 6"/>
          <p:cNvSpPr>
            <a:spLocks noChangeShapeType="1"/>
          </p:cNvSpPr>
          <p:nvPr/>
        </p:nvSpPr>
        <p:spPr bwMode="auto">
          <a:xfrm>
            <a:off x="2767013" y="1473200"/>
            <a:ext cx="3219450" cy="2286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19" name="Line 7"/>
          <p:cNvSpPr>
            <a:spLocks noChangeShapeType="1"/>
          </p:cNvSpPr>
          <p:nvPr/>
        </p:nvSpPr>
        <p:spPr bwMode="auto">
          <a:xfrm flipV="1">
            <a:off x="2601913" y="1320800"/>
            <a:ext cx="31369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20" name="Line 8"/>
          <p:cNvSpPr>
            <a:spLocks noChangeShapeType="1"/>
          </p:cNvSpPr>
          <p:nvPr/>
        </p:nvSpPr>
        <p:spPr bwMode="auto">
          <a:xfrm flipV="1">
            <a:off x="3509963" y="1549400"/>
            <a:ext cx="31369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>
            <a:off x="4170363" y="2463800"/>
            <a:ext cx="0" cy="426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22" name="Line 10"/>
          <p:cNvSpPr>
            <a:spLocks noChangeShapeType="1"/>
          </p:cNvSpPr>
          <p:nvPr/>
        </p:nvSpPr>
        <p:spPr bwMode="auto">
          <a:xfrm>
            <a:off x="4857750" y="2962275"/>
            <a:ext cx="0" cy="3810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23" name="Line 11"/>
          <p:cNvSpPr>
            <a:spLocks noChangeShapeType="1"/>
          </p:cNvSpPr>
          <p:nvPr/>
        </p:nvSpPr>
        <p:spPr bwMode="auto">
          <a:xfrm flipH="1">
            <a:off x="2271713" y="2463800"/>
            <a:ext cx="18986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24" name="Line 12"/>
          <p:cNvSpPr>
            <a:spLocks noChangeShapeType="1"/>
          </p:cNvSpPr>
          <p:nvPr/>
        </p:nvSpPr>
        <p:spPr bwMode="auto">
          <a:xfrm flipH="1">
            <a:off x="2271713" y="2921000"/>
            <a:ext cx="25590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25" name="Line 13"/>
          <p:cNvSpPr>
            <a:spLocks noChangeShapeType="1"/>
          </p:cNvSpPr>
          <p:nvPr/>
        </p:nvSpPr>
        <p:spPr bwMode="auto">
          <a:xfrm flipH="1">
            <a:off x="2271713" y="5435600"/>
            <a:ext cx="18986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26" name="Line 14"/>
          <p:cNvSpPr>
            <a:spLocks noChangeShapeType="1"/>
          </p:cNvSpPr>
          <p:nvPr/>
        </p:nvSpPr>
        <p:spPr bwMode="auto">
          <a:xfrm flipH="1">
            <a:off x="2271713" y="5892800"/>
            <a:ext cx="25590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27" name="Oval 15"/>
          <p:cNvSpPr>
            <a:spLocks noChangeArrowheads="1"/>
          </p:cNvSpPr>
          <p:nvPr/>
        </p:nvSpPr>
        <p:spPr bwMode="auto">
          <a:xfrm>
            <a:off x="4748213" y="2844800"/>
            <a:ext cx="1651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28" name="Oval 16"/>
          <p:cNvSpPr>
            <a:spLocks noChangeArrowheads="1"/>
          </p:cNvSpPr>
          <p:nvPr/>
        </p:nvSpPr>
        <p:spPr bwMode="auto">
          <a:xfrm>
            <a:off x="4087813" y="2387600"/>
            <a:ext cx="1651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29" name="Oval 17"/>
          <p:cNvSpPr>
            <a:spLocks noChangeArrowheads="1"/>
          </p:cNvSpPr>
          <p:nvPr/>
        </p:nvSpPr>
        <p:spPr bwMode="auto">
          <a:xfrm>
            <a:off x="4748213" y="5816600"/>
            <a:ext cx="1651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30" name="Oval 18"/>
          <p:cNvSpPr>
            <a:spLocks noChangeArrowheads="1"/>
          </p:cNvSpPr>
          <p:nvPr/>
        </p:nvSpPr>
        <p:spPr bwMode="auto">
          <a:xfrm>
            <a:off x="4087813" y="5359400"/>
            <a:ext cx="1651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398463" y="155575"/>
            <a:ext cx="8135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2400" b="1">
                <a:latin typeface="Times New Roman" pitchFamily="18" charset="0"/>
              </a:rPr>
              <a:t>IS - LM modell és az aggregát keresleti görbe (AD) levezetése</a:t>
            </a:r>
          </a:p>
        </p:txBody>
      </p:sp>
      <p:sp>
        <p:nvSpPr>
          <p:cNvPr id="166932" name="Freeform 20"/>
          <p:cNvSpPr>
            <a:spLocks/>
          </p:cNvSpPr>
          <p:nvPr/>
        </p:nvSpPr>
        <p:spPr bwMode="auto">
          <a:xfrm rot="-787740">
            <a:off x="3840163" y="4749800"/>
            <a:ext cx="1568450" cy="1676400"/>
          </a:xfrm>
          <a:custGeom>
            <a:avLst/>
            <a:gdLst>
              <a:gd name="T0" fmla="*/ 0 w 912"/>
              <a:gd name="T1" fmla="*/ 0 h 1056"/>
              <a:gd name="T2" fmla="*/ 384 w 912"/>
              <a:gd name="T3" fmla="*/ 624 h 1056"/>
              <a:gd name="T4" fmla="*/ 912 w 912"/>
              <a:gd name="T5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1056">
                <a:moveTo>
                  <a:pt x="0" y="0"/>
                </a:moveTo>
                <a:cubicBezTo>
                  <a:pt x="116" y="224"/>
                  <a:pt x="232" y="448"/>
                  <a:pt x="384" y="624"/>
                </a:cubicBezTo>
                <a:cubicBezTo>
                  <a:pt x="536" y="800"/>
                  <a:pt x="824" y="992"/>
                  <a:pt x="912" y="105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7668" name="Text Box 22"/>
          <p:cNvSpPr txBox="1">
            <a:spLocks noChangeArrowheads="1"/>
          </p:cNvSpPr>
          <p:nvPr/>
        </p:nvSpPr>
        <p:spPr bwMode="auto">
          <a:xfrm>
            <a:off x="4857750" y="2603500"/>
            <a:ext cx="285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100">
                <a:latin typeface="Times New Roman" pitchFamily="18" charset="0"/>
              </a:rPr>
              <a:t>A</a:t>
            </a:r>
          </a:p>
        </p:txBody>
      </p:sp>
      <p:sp>
        <p:nvSpPr>
          <p:cNvPr id="27669" name="Text Box 23"/>
          <p:cNvSpPr txBox="1">
            <a:spLocks noChangeArrowheads="1"/>
          </p:cNvSpPr>
          <p:nvPr/>
        </p:nvSpPr>
        <p:spPr bwMode="auto">
          <a:xfrm>
            <a:off x="4137025" y="2170113"/>
            <a:ext cx="2778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100">
                <a:latin typeface="Times New Roman" pitchFamily="18" charset="0"/>
              </a:rPr>
              <a:t>B</a:t>
            </a:r>
          </a:p>
        </p:txBody>
      </p:sp>
      <p:sp>
        <p:nvSpPr>
          <p:cNvPr id="27670" name="Text Box 24"/>
          <p:cNvSpPr txBox="1">
            <a:spLocks noChangeArrowheads="1"/>
          </p:cNvSpPr>
          <p:nvPr/>
        </p:nvSpPr>
        <p:spPr bwMode="auto">
          <a:xfrm>
            <a:off x="4857750" y="5627688"/>
            <a:ext cx="3317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100">
                <a:latin typeface="Times New Roman" pitchFamily="18" charset="0"/>
              </a:rPr>
              <a:t>A’</a:t>
            </a:r>
          </a:p>
        </p:txBody>
      </p:sp>
      <p:sp>
        <p:nvSpPr>
          <p:cNvPr id="27671" name="Text Box 25"/>
          <p:cNvSpPr txBox="1">
            <a:spLocks noChangeArrowheads="1"/>
          </p:cNvSpPr>
          <p:nvPr/>
        </p:nvSpPr>
        <p:spPr bwMode="auto">
          <a:xfrm>
            <a:off x="4208463" y="5195888"/>
            <a:ext cx="323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100">
                <a:latin typeface="Times New Roman" pitchFamily="18" charset="0"/>
              </a:rPr>
              <a:t>B’</a:t>
            </a:r>
          </a:p>
        </p:txBody>
      </p:sp>
      <p:sp>
        <p:nvSpPr>
          <p:cNvPr id="166938" name="Line 26"/>
          <p:cNvSpPr>
            <a:spLocks noChangeShapeType="1"/>
          </p:cNvSpPr>
          <p:nvPr/>
        </p:nvSpPr>
        <p:spPr bwMode="auto">
          <a:xfrm flipV="1">
            <a:off x="2697163" y="54832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7673" name="Text Box 27"/>
          <p:cNvSpPr txBox="1">
            <a:spLocks noChangeArrowheads="1"/>
          </p:cNvSpPr>
          <p:nvPr/>
        </p:nvSpPr>
        <p:spPr bwMode="auto">
          <a:xfrm>
            <a:off x="2820988" y="5589588"/>
            <a:ext cx="3349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100">
                <a:latin typeface="Times New Roman" pitchFamily="18" charset="0"/>
              </a:rPr>
              <a:t>1.)</a:t>
            </a:r>
          </a:p>
        </p:txBody>
      </p:sp>
      <p:sp>
        <p:nvSpPr>
          <p:cNvPr id="166940" name="Line 28"/>
          <p:cNvSpPr>
            <a:spLocks noChangeShapeType="1"/>
          </p:cNvSpPr>
          <p:nvPr/>
        </p:nvSpPr>
        <p:spPr bwMode="auto">
          <a:xfrm flipH="1">
            <a:off x="5073650" y="1954213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7675" name="Text Box 29"/>
          <p:cNvSpPr txBox="1">
            <a:spLocks noChangeArrowheads="1"/>
          </p:cNvSpPr>
          <p:nvPr/>
        </p:nvSpPr>
        <p:spPr bwMode="auto">
          <a:xfrm>
            <a:off x="5413375" y="1701800"/>
            <a:ext cx="3349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100">
                <a:latin typeface="Times New Roman" pitchFamily="18" charset="0"/>
              </a:rPr>
              <a:t>2.)</a:t>
            </a:r>
          </a:p>
        </p:txBody>
      </p:sp>
      <p:sp>
        <p:nvSpPr>
          <p:cNvPr id="166942" name="Line 30"/>
          <p:cNvSpPr>
            <a:spLocks noChangeShapeType="1"/>
          </p:cNvSpPr>
          <p:nvPr/>
        </p:nvSpPr>
        <p:spPr bwMode="auto">
          <a:xfrm flipH="1">
            <a:off x="4137025" y="46196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6943" name="Line 31"/>
          <p:cNvSpPr>
            <a:spLocks noChangeShapeType="1"/>
          </p:cNvSpPr>
          <p:nvPr/>
        </p:nvSpPr>
        <p:spPr bwMode="auto">
          <a:xfrm flipH="1">
            <a:off x="4137025" y="41148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hu-HU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7678" name="Text Box 32"/>
          <p:cNvSpPr txBox="1">
            <a:spLocks noChangeArrowheads="1"/>
          </p:cNvSpPr>
          <p:nvPr/>
        </p:nvSpPr>
        <p:spPr bwMode="auto">
          <a:xfrm>
            <a:off x="4333875" y="4294188"/>
            <a:ext cx="3349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100">
                <a:latin typeface="Times New Roman" pitchFamily="18" charset="0"/>
              </a:rPr>
              <a:t>3.)</a:t>
            </a:r>
          </a:p>
        </p:txBody>
      </p:sp>
      <p:sp>
        <p:nvSpPr>
          <p:cNvPr id="27679" name="Text Box 33"/>
          <p:cNvSpPr txBox="1">
            <a:spLocks noChangeArrowheads="1"/>
          </p:cNvSpPr>
          <p:nvPr/>
        </p:nvSpPr>
        <p:spPr bwMode="auto">
          <a:xfrm>
            <a:off x="6924675" y="4222750"/>
            <a:ext cx="285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100">
                <a:latin typeface="Times New Roman" pitchFamily="18" charset="0"/>
              </a:rPr>
              <a:t>Y</a:t>
            </a:r>
          </a:p>
        </p:txBody>
      </p:sp>
      <p:sp>
        <p:nvSpPr>
          <p:cNvPr id="27680" name="Text Box 34"/>
          <p:cNvSpPr txBox="1">
            <a:spLocks noChangeArrowheads="1"/>
          </p:cNvSpPr>
          <p:nvPr/>
        </p:nvSpPr>
        <p:spPr bwMode="auto">
          <a:xfrm>
            <a:off x="6781800" y="6597650"/>
            <a:ext cx="285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100">
                <a:latin typeface="Times New Roman" pitchFamily="18" charset="0"/>
              </a:rPr>
              <a:t>Y</a:t>
            </a:r>
          </a:p>
        </p:txBody>
      </p:sp>
      <p:sp>
        <p:nvSpPr>
          <p:cNvPr id="27681" name="Text Box 35"/>
          <p:cNvSpPr txBox="1">
            <a:spLocks noChangeArrowheads="1"/>
          </p:cNvSpPr>
          <p:nvPr/>
        </p:nvSpPr>
        <p:spPr bwMode="auto">
          <a:xfrm>
            <a:off x="2173288" y="1054100"/>
            <a:ext cx="2301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100">
                <a:latin typeface="Times New Roman" pitchFamily="18" charset="0"/>
              </a:rPr>
              <a:t>r</a:t>
            </a:r>
          </a:p>
        </p:txBody>
      </p:sp>
      <p:sp>
        <p:nvSpPr>
          <p:cNvPr id="27682" name="Text Box 36"/>
          <p:cNvSpPr txBox="1">
            <a:spLocks noChangeArrowheads="1"/>
          </p:cNvSpPr>
          <p:nvPr/>
        </p:nvSpPr>
        <p:spPr bwMode="auto">
          <a:xfrm>
            <a:off x="2173288" y="4365625"/>
            <a:ext cx="2619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100">
                <a:latin typeface="Times New Roman" pitchFamily="18" charset="0"/>
              </a:rPr>
              <a:t>P</a:t>
            </a:r>
          </a:p>
        </p:txBody>
      </p:sp>
      <p:sp>
        <p:nvSpPr>
          <p:cNvPr id="27683" name="Text Box 37"/>
          <p:cNvSpPr txBox="1">
            <a:spLocks noChangeArrowheads="1"/>
          </p:cNvSpPr>
          <p:nvPr/>
        </p:nvSpPr>
        <p:spPr bwMode="auto">
          <a:xfrm>
            <a:off x="5557838" y="6129338"/>
            <a:ext cx="441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AD</a:t>
            </a:r>
          </a:p>
        </p:txBody>
      </p:sp>
      <p:sp>
        <p:nvSpPr>
          <p:cNvPr id="27684" name="Text Box 38"/>
          <p:cNvSpPr txBox="1">
            <a:spLocks noChangeArrowheads="1"/>
          </p:cNvSpPr>
          <p:nvPr/>
        </p:nvSpPr>
        <p:spPr bwMode="auto">
          <a:xfrm>
            <a:off x="5557838" y="3249613"/>
            <a:ext cx="341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solidFill>
                  <a:srgbClr val="FF0000"/>
                </a:solidFill>
                <a:latin typeface="Times New Roman" pitchFamily="18" charset="0"/>
              </a:rPr>
              <a:t>IS</a:t>
            </a:r>
          </a:p>
        </p:txBody>
      </p:sp>
      <p:sp>
        <p:nvSpPr>
          <p:cNvPr id="27685" name="Text Box 39"/>
          <p:cNvSpPr txBox="1">
            <a:spLocks noChangeArrowheads="1"/>
          </p:cNvSpPr>
          <p:nvPr/>
        </p:nvSpPr>
        <p:spPr bwMode="auto">
          <a:xfrm>
            <a:off x="6708775" y="1233488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LM</a:t>
            </a:r>
          </a:p>
        </p:txBody>
      </p:sp>
      <p:sp>
        <p:nvSpPr>
          <p:cNvPr id="27686" name="Text Box 40"/>
          <p:cNvSpPr txBox="1">
            <a:spLocks noChangeArrowheads="1"/>
          </p:cNvSpPr>
          <p:nvPr/>
        </p:nvSpPr>
        <p:spPr bwMode="auto">
          <a:xfrm>
            <a:off x="5629275" y="1089025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</a:rPr>
              <a:t>LM’</a:t>
            </a:r>
          </a:p>
        </p:txBody>
      </p:sp>
    </p:spTree>
    <p:extLst>
      <p:ext uri="{BB962C8B-B14F-4D97-AF65-F5344CB8AC3E}">
        <p14:creationId xmlns:p14="http://schemas.microsoft.com/office/powerpoint/2010/main" val="370305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latin typeface="Arial" charset="0"/>
              </a:rPr>
              <a:t>Algebrailag</a:t>
            </a:r>
          </a:p>
        </p:txBody>
      </p:sp>
      <p:sp>
        <p:nvSpPr>
          <p:cNvPr id="4610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mtClean="0">
              <a:latin typeface="Arial" charset="0"/>
            </a:endParaRPr>
          </a:p>
          <a:p>
            <a:endParaRPr lang="hu-HU" smtClean="0">
              <a:latin typeface="Arial" charset="0"/>
            </a:endParaRPr>
          </a:p>
          <a:p>
            <a:endParaRPr lang="hu-HU" smtClean="0">
              <a:latin typeface="Arial" charset="0"/>
            </a:endParaRPr>
          </a:p>
          <a:p>
            <a:endParaRPr lang="hu-HU" smtClean="0">
              <a:latin typeface="Arial" charset="0"/>
            </a:endParaRPr>
          </a:p>
        </p:txBody>
      </p:sp>
      <p:graphicFrame>
        <p:nvGraphicFramePr>
          <p:cNvPr id="4609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849899"/>
              </p:ext>
            </p:extLst>
          </p:nvPr>
        </p:nvGraphicFramePr>
        <p:xfrm>
          <a:off x="1204913" y="1576388"/>
          <a:ext cx="37084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2" name="Equation" r:id="rId3" imgW="1320227" imgH="431613" progId="Equation.DSMT4">
                  <p:embed/>
                </p:oleObj>
              </mc:Choice>
              <mc:Fallback>
                <p:oleObj name="Equation" r:id="rId3" imgW="1320227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1576388"/>
                        <a:ext cx="37084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9" name="Object 19"/>
          <p:cNvGraphicFramePr>
            <a:graphicFrameLocks noChangeAspect="1"/>
          </p:cNvGraphicFramePr>
          <p:nvPr/>
        </p:nvGraphicFramePr>
        <p:xfrm>
          <a:off x="1582738" y="3429000"/>
          <a:ext cx="331470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3" name="Egyenlet" r:id="rId5" imgW="1117600" imgH="431800" progId="Equation.3">
                  <p:embed/>
                </p:oleObj>
              </mc:Choice>
              <mc:Fallback>
                <p:oleObj name="Egyenlet" r:id="rId5" imgW="1117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3429000"/>
                        <a:ext cx="3314700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8446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4" name="Group 2"/>
          <p:cNvGrpSpPr>
            <a:grpSpLocks noChangeAspect="1"/>
          </p:cNvGrpSpPr>
          <p:nvPr/>
        </p:nvGrpSpPr>
        <p:grpSpPr bwMode="auto">
          <a:xfrm>
            <a:off x="3382963" y="404813"/>
            <a:ext cx="5761037" cy="4198937"/>
            <a:chOff x="2205" y="5524"/>
            <a:chExt cx="10978" cy="8001"/>
          </a:xfrm>
        </p:grpSpPr>
        <p:sp>
          <p:nvSpPr>
            <p:cNvPr id="5178" name="AutoShape 3"/>
            <p:cNvSpPr>
              <a:spLocks noChangeAspect="1" noChangeArrowheads="1"/>
            </p:cNvSpPr>
            <p:nvPr/>
          </p:nvSpPr>
          <p:spPr bwMode="auto">
            <a:xfrm>
              <a:off x="2205" y="5633"/>
              <a:ext cx="10978" cy="7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u-HU" altLang="hu-HU">
                <a:cs typeface="Arial" charset="0"/>
              </a:endParaRPr>
            </a:p>
          </p:txBody>
        </p:sp>
        <p:sp>
          <p:nvSpPr>
            <p:cNvPr id="5179" name="Rectangle 4" descr="Oklevélpapír"/>
            <p:cNvSpPr>
              <a:spLocks noChangeArrowheads="1"/>
            </p:cNvSpPr>
            <p:nvPr/>
          </p:nvSpPr>
          <p:spPr bwMode="auto">
            <a:xfrm>
              <a:off x="9827" y="10533"/>
              <a:ext cx="2902" cy="816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>
                <a:cs typeface="Arial" charset="0"/>
              </a:endParaRPr>
            </a:p>
          </p:txBody>
        </p:sp>
        <p:sp>
          <p:nvSpPr>
            <p:cNvPr id="5180" name="Rectangle 5" descr="Oklevélpapír"/>
            <p:cNvSpPr>
              <a:spLocks noChangeArrowheads="1"/>
            </p:cNvSpPr>
            <p:nvPr/>
          </p:nvSpPr>
          <p:spPr bwMode="auto">
            <a:xfrm>
              <a:off x="4385" y="11077"/>
              <a:ext cx="3357" cy="364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>
                <a:cs typeface="Arial" charset="0"/>
              </a:endParaRPr>
            </a:p>
          </p:txBody>
        </p:sp>
        <p:sp>
          <p:nvSpPr>
            <p:cNvPr id="5181" name="Oval 6"/>
            <p:cNvSpPr>
              <a:spLocks noChangeArrowheads="1"/>
            </p:cNvSpPr>
            <p:nvPr/>
          </p:nvSpPr>
          <p:spPr bwMode="auto">
            <a:xfrm>
              <a:off x="3751" y="1189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 altLang="hu-HU">
                <a:cs typeface="Arial" charset="0"/>
              </a:endParaRPr>
            </a:p>
          </p:txBody>
        </p:sp>
        <p:sp>
          <p:nvSpPr>
            <p:cNvPr id="5182" name="Oval 7"/>
            <p:cNvSpPr>
              <a:spLocks noChangeArrowheads="1"/>
            </p:cNvSpPr>
            <p:nvPr/>
          </p:nvSpPr>
          <p:spPr bwMode="auto">
            <a:xfrm>
              <a:off x="4202" y="12345"/>
              <a:ext cx="181" cy="18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 altLang="hu-HU">
                <a:cs typeface="Arial" charset="0"/>
              </a:endParaRPr>
            </a:p>
          </p:txBody>
        </p:sp>
        <p:sp>
          <p:nvSpPr>
            <p:cNvPr id="5183" name="Oval 8"/>
            <p:cNvSpPr>
              <a:spLocks noChangeArrowheads="1"/>
            </p:cNvSpPr>
            <p:nvPr/>
          </p:nvSpPr>
          <p:spPr bwMode="auto">
            <a:xfrm>
              <a:off x="4565" y="12527"/>
              <a:ext cx="182" cy="18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 altLang="hu-HU">
                <a:cs typeface="Arial" charset="0"/>
              </a:endParaRPr>
            </a:p>
          </p:txBody>
        </p:sp>
        <p:sp>
          <p:nvSpPr>
            <p:cNvPr id="5184" name="Line 9"/>
            <p:cNvSpPr>
              <a:spLocks noChangeShapeType="1"/>
            </p:cNvSpPr>
            <p:nvPr/>
          </p:nvSpPr>
          <p:spPr bwMode="auto">
            <a:xfrm flipV="1">
              <a:off x="2569" y="6541"/>
              <a:ext cx="0" cy="29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85" name="Line 10"/>
            <p:cNvSpPr>
              <a:spLocks noChangeShapeType="1"/>
            </p:cNvSpPr>
            <p:nvPr/>
          </p:nvSpPr>
          <p:spPr bwMode="auto">
            <a:xfrm>
              <a:off x="2569" y="13253"/>
              <a:ext cx="39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86" name="Line 11"/>
            <p:cNvSpPr>
              <a:spLocks noChangeShapeType="1"/>
            </p:cNvSpPr>
            <p:nvPr/>
          </p:nvSpPr>
          <p:spPr bwMode="auto">
            <a:xfrm>
              <a:off x="3023" y="7175"/>
              <a:ext cx="2451" cy="16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87" name="Line 12"/>
            <p:cNvSpPr>
              <a:spLocks noChangeShapeType="1"/>
            </p:cNvSpPr>
            <p:nvPr/>
          </p:nvSpPr>
          <p:spPr bwMode="auto">
            <a:xfrm flipH="1">
              <a:off x="3023" y="6631"/>
              <a:ext cx="2268" cy="1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88" name="Line 13"/>
            <p:cNvSpPr>
              <a:spLocks noChangeShapeType="1"/>
            </p:cNvSpPr>
            <p:nvPr/>
          </p:nvSpPr>
          <p:spPr bwMode="auto">
            <a:xfrm flipH="1">
              <a:off x="3387" y="6995"/>
              <a:ext cx="2176" cy="17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89" name="Line 14"/>
            <p:cNvSpPr>
              <a:spLocks noChangeShapeType="1"/>
            </p:cNvSpPr>
            <p:nvPr/>
          </p:nvSpPr>
          <p:spPr bwMode="auto">
            <a:xfrm flipH="1">
              <a:off x="3659" y="7357"/>
              <a:ext cx="2176" cy="17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90" name="Text Box 15"/>
            <p:cNvSpPr txBox="1">
              <a:spLocks noChangeArrowheads="1"/>
            </p:cNvSpPr>
            <p:nvPr/>
          </p:nvSpPr>
          <p:spPr bwMode="auto">
            <a:xfrm>
              <a:off x="2477" y="6269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i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191" name="Text Box 16"/>
            <p:cNvSpPr txBox="1">
              <a:spLocks noChangeArrowheads="1"/>
            </p:cNvSpPr>
            <p:nvPr/>
          </p:nvSpPr>
          <p:spPr bwMode="auto">
            <a:xfrm>
              <a:off x="2389" y="9987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P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192" name="Text Box 17"/>
            <p:cNvSpPr txBox="1">
              <a:spLocks noChangeArrowheads="1"/>
            </p:cNvSpPr>
            <p:nvPr/>
          </p:nvSpPr>
          <p:spPr bwMode="auto">
            <a:xfrm>
              <a:off x="6651" y="9353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193" name="Text Box 18"/>
            <p:cNvSpPr txBox="1">
              <a:spLocks noChangeArrowheads="1"/>
            </p:cNvSpPr>
            <p:nvPr/>
          </p:nvSpPr>
          <p:spPr bwMode="auto">
            <a:xfrm>
              <a:off x="6471" y="13073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194" name="Text Box 19"/>
            <p:cNvSpPr txBox="1">
              <a:spLocks noChangeArrowheads="1"/>
            </p:cNvSpPr>
            <p:nvPr/>
          </p:nvSpPr>
          <p:spPr bwMode="auto">
            <a:xfrm>
              <a:off x="2205" y="11819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P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1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195" name="Text Box 20"/>
            <p:cNvSpPr txBox="1">
              <a:spLocks noChangeArrowheads="1"/>
            </p:cNvSpPr>
            <p:nvPr/>
          </p:nvSpPr>
          <p:spPr bwMode="auto">
            <a:xfrm>
              <a:off x="2205" y="12437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P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2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196" name="Arc 21"/>
            <p:cNvSpPr>
              <a:spLocks/>
            </p:cNvSpPr>
            <p:nvPr/>
          </p:nvSpPr>
          <p:spPr bwMode="auto">
            <a:xfrm rot="10193541">
              <a:off x="3521" y="10311"/>
              <a:ext cx="1996" cy="2564"/>
            </a:xfrm>
            <a:custGeom>
              <a:avLst/>
              <a:gdLst>
                <a:gd name="T0" fmla="*/ 0 w 21600"/>
                <a:gd name="T1" fmla="*/ 0 h 24423"/>
                <a:gd name="T2" fmla="*/ 2 w 21600"/>
                <a:gd name="T3" fmla="*/ 3 h 24423"/>
                <a:gd name="T4" fmla="*/ 0 w 21600"/>
                <a:gd name="T5" fmla="*/ 3 h 2442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423"/>
                <a:gd name="T11" fmla="*/ 21600 w 21600"/>
                <a:gd name="T12" fmla="*/ 24423 h 244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423" fill="none" extrusionOk="0">
                  <a:moveTo>
                    <a:pt x="6665" y="0"/>
                  </a:moveTo>
                  <a:cubicBezTo>
                    <a:pt x="15570" y="2889"/>
                    <a:pt x="21600" y="11184"/>
                    <a:pt x="21600" y="20546"/>
                  </a:cubicBezTo>
                  <a:cubicBezTo>
                    <a:pt x="21600" y="21846"/>
                    <a:pt x="21482" y="23143"/>
                    <a:pt x="21249" y="24423"/>
                  </a:cubicBezTo>
                </a:path>
                <a:path w="21600" h="24423" stroke="0" extrusionOk="0">
                  <a:moveTo>
                    <a:pt x="6665" y="0"/>
                  </a:moveTo>
                  <a:cubicBezTo>
                    <a:pt x="15570" y="2889"/>
                    <a:pt x="21600" y="11184"/>
                    <a:pt x="21600" y="20546"/>
                  </a:cubicBezTo>
                  <a:cubicBezTo>
                    <a:pt x="21600" y="21846"/>
                    <a:pt x="21482" y="23143"/>
                    <a:pt x="21249" y="24423"/>
                  </a:cubicBezTo>
                  <a:lnTo>
                    <a:pt x="0" y="20546"/>
                  </a:lnTo>
                  <a:lnTo>
                    <a:pt x="6665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197" name="Line 22"/>
            <p:cNvSpPr>
              <a:spLocks noChangeShapeType="1"/>
            </p:cNvSpPr>
            <p:nvPr/>
          </p:nvSpPr>
          <p:spPr bwMode="auto">
            <a:xfrm flipH="1">
              <a:off x="2569" y="7991"/>
              <a:ext cx="172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98" name="Line 23"/>
            <p:cNvSpPr>
              <a:spLocks noChangeShapeType="1"/>
            </p:cNvSpPr>
            <p:nvPr/>
          </p:nvSpPr>
          <p:spPr bwMode="auto">
            <a:xfrm flipH="1">
              <a:off x="2569" y="11983"/>
              <a:ext cx="127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99" name="Line 24"/>
            <p:cNvSpPr>
              <a:spLocks noChangeShapeType="1"/>
            </p:cNvSpPr>
            <p:nvPr/>
          </p:nvSpPr>
          <p:spPr bwMode="auto">
            <a:xfrm flipH="1">
              <a:off x="2569" y="12437"/>
              <a:ext cx="172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00" name="Line 25"/>
            <p:cNvSpPr>
              <a:spLocks noChangeShapeType="1"/>
            </p:cNvSpPr>
            <p:nvPr/>
          </p:nvSpPr>
          <p:spPr bwMode="auto">
            <a:xfrm flipH="1">
              <a:off x="2569" y="12619"/>
              <a:ext cx="208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01" name="Text Box 26"/>
            <p:cNvSpPr txBox="1">
              <a:spLocks noChangeArrowheads="1"/>
            </p:cNvSpPr>
            <p:nvPr/>
          </p:nvSpPr>
          <p:spPr bwMode="auto">
            <a:xfrm>
              <a:off x="2296" y="8083"/>
              <a:ext cx="544" cy="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endParaRPr lang="hu-HU" altLang="hu-HU">
                <a:cs typeface="Arial" charset="0"/>
              </a:endParaRPr>
            </a:p>
          </p:txBody>
        </p:sp>
        <p:sp>
          <p:nvSpPr>
            <p:cNvPr id="5202" name="Text Box 27"/>
            <p:cNvSpPr txBox="1">
              <a:spLocks noChangeArrowheads="1"/>
            </p:cNvSpPr>
            <p:nvPr/>
          </p:nvSpPr>
          <p:spPr bwMode="auto">
            <a:xfrm>
              <a:off x="2295" y="7719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0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03" name="Text Box 28"/>
            <p:cNvSpPr txBox="1">
              <a:spLocks noChangeArrowheads="1"/>
            </p:cNvSpPr>
            <p:nvPr/>
          </p:nvSpPr>
          <p:spPr bwMode="auto">
            <a:xfrm>
              <a:off x="5471" y="8627"/>
              <a:ext cx="90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IS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04" name="Text Box 29"/>
            <p:cNvSpPr txBox="1">
              <a:spLocks noChangeArrowheads="1"/>
            </p:cNvSpPr>
            <p:nvPr/>
          </p:nvSpPr>
          <p:spPr bwMode="auto">
            <a:xfrm>
              <a:off x="5835" y="7175"/>
              <a:ext cx="90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LM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2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05" name="Text Box 30"/>
            <p:cNvSpPr txBox="1">
              <a:spLocks noChangeArrowheads="1"/>
            </p:cNvSpPr>
            <p:nvPr/>
          </p:nvSpPr>
          <p:spPr bwMode="auto">
            <a:xfrm>
              <a:off x="5563" y="6739"/>
              <a:ext cx="90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LM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0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06" name="Text Box 31"/>
            <p:cNvSpPr txBox="1">
              <a:spLocks noChangeArrowheads="1"/>
            </p:cNvSpPr>
            <p:nvPr/>
          </p:nvSpPr>
          <p:spPr bwMode="auto">
            <a:xfrm>
              <a:off x="5291" y="6359"/>
              <a:ext cx="90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LM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1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07" name="Text Box 32"/>
            <p:cNvSpPr txBox="1">
              <a:spLocks noChangeArrowheads="1"/>
            </p:cNvSpPr>
            <p:nvPr/>
          </p:nvSpPr>
          <p:spPr bwMode="auto">
            <a:xfrm>
              <a:off x="3931" y="9535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0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08" name="Text Box 33"/>
            <p:cNvSpPr txBox="1">
              <a:spLocks noChangeArrowheads="1"/>
            </p:cNvSpPr>
            <p:nvPr/>
          </p:nvSpPr>
          <p:spPr bwMode="auto">
            <a:xfrm>
              <a:off x="4111" y="13179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0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09" name="Text Box 34"/>
            <p:cNvSpPr txBox="1">
              <a:spLocks noChangeArrowheads="1"/>
            </p:cNvSpPr>
            <p:nvPr/>
          </p:nvSpPr>
          <p:spPr bwMode="auto">
            <a:xfrm>
              <a:off x="4837" y="12817"/>
              <a:ext cx="99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r>
                <a:rPr lang="hu-HU" altLang="hu-HU" sz="800" b="1" baseline="30000">
                  <a:solidFill>
                    <a:srgbClr val="000000"/>
                  </a:solidFill>
                  <a:cs typeface="Arial" charset="0"/>
                </a:rPr>
                <a:t>D</a:t>
              </a:r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(P)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10" name="Line 35"/>
            <p:cNvSpPr>
              <a:spLocks noChangeShapeType="1"/>
            </p:cNvSpPr>
            <p:nvPr/>
          </p:nvSpPr>
          <p:spPr bwMode="auto">
            <a:xfrm flipV="1">
              <a:off x="2569" y="10259"/>
              <a:ext cx="0" cy="29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11" name="Line 36"/>
            <p:cNvSpPr>
              <a:spLocks noChangeShapeType="1"/>
            </p:cNvSpPr>
            <p:nvPr/>
          </p:nvSpPr>
          <p:spPr bwMode="auto">
            <a:xfrm>
              <a:off x="4293" y="7991"/>
              <a:ext cx="0" cy="526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12" name="Line 37"/>
            <p:cNvSpPr>
              <a:spLocks noChangeShapeType="1"/>
            </p:cNvSpPr>
            <p:nvPr/>
          </p:nvSpPr>
          <p:spPr bwMode="auto">
            <a:xfrm>
              <a:off x="3839" y="6813"/>
              <a:ext cx="2451" cy="16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13" name="Text Box 38"/>
            <p:cNvSpPr txBox="1">
              <a:spLocks noChangeArrowheads="1"/>
            </p:cNvSpPr>
            <p:nvPr/>
          </p:nvSpPr>
          <p:spPr bwMode="auto">
            <a:xfrm>
              <a:off x="6199" y="8355"/>
              <a:ext cx="90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IS</a:t>
              </a:r>
              <a:r>
                <a:rPr lang="hu-HU" altLang="hu-HU" sz="800" b="1" baseline="30000">
                  <a:solidFill>
                    <a:srgbClr val="000000"/>
                  </a:solidFill>
                  <a:cs typeface="Arial" charset="0"/>
                </a:rPr>
                <a:t>’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14" name="Line 39"/>
            <p:cNvSpPr>
              <a:spLocks noChangeShapeType="1"/>
            </p:cNvSpPr>
            <p:nvPr/>
          </p:nvSpPr>
          <p:spPr bwMode="auto">
            <a:xfrm>
              <a:off x="2569" y="9535"/>
              <a:ext cx="40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15" name="Line 40"/>
            <p:cNvSpPr>
              <a:spLocks noChangeShapeType="1"/>
            </p:cNvSpPr>
            <p:nvPr/>
          </p:nvSpPr>
          <p:spPr bwMode="auto">
            <a:xfrm flipV="1">
              <a:off x="3478" y="6995"/>
              <a:ext cx="453" cy="2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16" name="Line 41"/>
            <p:cNvSpPr>
              <a:spLocks noChangeShapeType="1"/>
            </p:cNvSpPr>
            <p:nvPr/>
          </p:nvSpPr>
          <p:spPr bwMode="auto">
            <a:xfrm>
              <a:off x="4929" y="7539"/>
              <a:ext cx="0" cy="48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17" name="Arc 42"/>
            <p:cNvSpPr>
              <a:spLocks/>
            </p:cNvSpPr>
            <p:nvPr/>
          </p:nvSpPr>
          <p:spPr bwMode="auto">
            <a:xfrm rot="-10444464">
              <a:off x="3935" y="10579"/>
              <a:ext cx="2178" cy="2112"/>
            </a:xfrm>
            <a:custGeom>
              <a:avLst/>
              <a:gdLst>
                <a:gd name="T0" fmla="*/ 0 w 21600"/>
                <a:gd name="T1" fmla="*/ 0 h 22720"/>
                <a:gd name="T2" fmla="*/ 2 w 21600"/>
                <a:gd name="T3" fmla="*/ 2 h 22720"/>
                <a:gd name="T4" fmla="*/ 0 w 21600"/>
                <a:gd name="T5" fmla="*/ 2 h 2272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720"/>
                <a:gd name="T11" fmla="*/ 21600 w 21600"/>
                <a:gd name="T12" fmla="*/ 22720 h 22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720" fill="none" extrusionOk="0">
                  <a:moveTo>
                    <a:pt x="3854" y="-1"/>
                  </a:moveTo>
                  <a:cubicBezTo>
                    <a:pt x="14129" y="1862"/>
                    <a:pt x="21600" y="10810"/>
                    <a:pt x="21600" y="21253"/>
                  </a:cubicBezTo>
                  <a:cubicBezTo>
                    <a:pt x="21600" y="21742"/>
                    <a:pt x="21583" y="22231"/>
                    <a:pt x="21550" y="22720"/>
                  </a:cubicBezTo>
                </a:path>
                <a:path w="21600" h="22720" stroke="0" extrusionOk="0">
                  <a:moveTo>
                    <a:pt x="3854" y="-1"/>
                  </a:moveTo>
                  <a:cubicBezTo>
                    <a:pt x="14129" y="1862"/>
                    <a:pt x="21600" y="10810"/>
                    <a:pt x="21600" y="21253"/>
                  </a:cubicBezTo>
                  <a:cubicBezTo>
                    <a:pt x="21600" y="21742"/>
                    <a:pt x="21583" y="22231"/>
                    <a:pt x="21550" y="22720"/>
                  </a:cubicBezTo>
                  <a:lnTo>
                    <a:pt x="0" y="21253"/>
                  </a:lnTo>
                  <a:lnTo>
                    <a:pt x="3854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218" name="Text Box 43"/>
            <p:cNvSpPr txBox="1">
              <a:spLocks noChangeArrowheads="1"/>
            </p:cNvSpPr>
            <p:nvPr/>
          </p:nvSpPr>
          <p:spPr bwMode="auto">
            <a:xfrm>
              <a:off x="4657" y="13179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r>
                <a:rPr lang="hu-HU" altLang="hu-HU" sz="800" b="1" baseline="30000">
                  <a:solidFill>
                    <a:srgbClr val="000000"/>
                  </a:solidFill>
                  <a:cs typeface="Arial" charset="0"/>
                </a:rPr>
                <a:t>’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0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19" name="Text Box 44"/>
            <p:cNvSpPr txBox="1">
              <a:spLocks noChangeArrowheads="1"/>
            </p:cNvSpPr>
            <p:nvPr/>
          </p:nvSpPr>
          <p:spPr bwMode="auto">
            <a:xfrm>
              <a:off x="4565" y="9535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r>
                <a:rPr lang="hu-HU" altLang="hu-HU" sz="800" b="1" baseline="30000">
                  <a:solidFill>
                    <a:srgbClr val="000000"/>
                  </a:solidFill>
                  <a:cs typeface="Arial" charset="0"/>
                </a:rPr>
                <a:t>’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0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20" name="Text Box 45"/>
            <p:cNvSpPr txBox="1">
              <a:spLocks noChangeArrowheads="1"/>
            </p:cNvSpPr>
            <p:nvPr/>
          </p:nvSpPr>
          <p:spPr bwMode="auto">
            <a:xfrm>
              <a:off x="2205" y="12255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P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0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21" name="Line 46"/>
            <p:cNvSpPr>
              <a:spLocks noChangeShapeType="1"/>
            </p:cNvSpPr>
            <p:nvPr/>
          </p:nvSpPr>
          <p:spPr bwMode="auto">
            <a:xfrm>
              <a:off x="3839" y="7719"/>
              <a:ext cx="0" cy="553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22" name="Line 47"/>
            <p:cNvSpPr>
              <a:spLocks noChangeShapeType="1"/>
            </p:cNvSpPr>
            <p:nvPr/>
          </p:nvSpPr>
          <p:spPr bwMode="auto">
            <a:xfrm>
              <a:off x="4657" y="8265"/>
              <a:ext cx="0" cy="49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23" name="Line 48"/>
            <p:cNvSpPr>
              <a:spLocks noChangeShapeType="1"/>
            </p:cNvSpPr>
            <p:nvPr/>
          </p:nvSpPr>
          <p:spPr bwMode="auto">
            <a:xfrm>
              <a:off x="4475" y="7267"/>
              <a:ext cx="0" cy="47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24" name="Line 49"/>
            <p:cNvSpPr>
              <a:spLocks noChangeShapeType="1"/>
            </p:cNvSpPr>
            <p:nvPr/>
          </p:nvSpPr>
          <p:spPr bwMode="auto">
            <a:xfrm>
              <a:off x="5291" y="7811"/>
              <a:ext cx="0" cy="48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25" name="Line 50"/>
            <p:cNvSpPr>
              <a:spLocks noChangeShapeType="1"/>
            </p:cNvSpPr>
            <p:nvPr/>
          </p:nvSpPr>
          <p:spPr bwMode="auto">
            <a:xfrm>
              <a:off x="3839" y="11983"/>
              <a:ext cx="6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26" name="Line 51"/>
            <p:cNvSpPr>
              <a:spLocks noChangeShapeType="1"/>
            </p:cNvSpPr>
            <p:nvPr/>
          </p:nvSpPr>
          <p:spPr bwMode="auto">
            <a:xfrm>
              <a:off x="4293" y="12437"/>
              <a:ext cx="6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27" name="Line 52"/>
            <p:cNvSpPr>
              <a:spLocks noChangeShapeType="1"/>
            </p:cNvSpPr>
            <p:nvPr/>
          </p:nvSpPr>
          <p:spPr bwMode="auto">
            <a:xfrm>
              <a:off x="4657" y="12619"/>
              <a:ext cx="6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28" name="Text Box 53"/>
            <p:cNvSpPr txBox="1">
              <a:spLocks noChangeArrowheads="1"/>
            </p:cNvSpPr>
            <p:nvPr/>
          </p:nvSpPr>
          <p:spPr bwMode="auto">
            <a:xfrm>
              <a:off x="5563" y="12527"/>
              <a:ext cx="154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r>
                <a:rPr lang="hu-HU" altLang="hu-HU" sz="800" b="1" baseline="30000">
                  <a:solidFill>
                    <a:srgbClr val="000000"/>
                  </a:solidFill>
                  <a:cs typeface="Arial" charset="0"/>
                </a:rPr>
                <a:t>D</a:t>
              </a:r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(P)</a:t>
              </a:r>
              <a:r>
                <a:rPr lang="hu-HU" altLang="hu-HU" sz="800" b="1" baseline="30000">
                  <a:solidFill>
                    <a:srgbClr val="000000"/>
                  </a:solidFill>
                  <a:cs typeface="Arial" charset="0"/>
                </a:rPr>
                <a:t>’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29" name="Text Box 54"/>
            <p:cNvSpPr txBox="1">
              <a:spLocks noChangeArrowheads="1"/>
            </p:cNvSpPr>
            <p:nvPr/>
          </p:nvSpPr>
          <p:spPr bwMode="auto">
            <a:xfrm>
              <a:off x="2474" y="5524"/>
              <a:ext cx="5264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1000">
                  <a:solidFill>
                    <a:srgbClr val="000000"/>
                  </a:solidFill>
                  <a:cs typeface="Arial" charset="0"/>
                </a:rPr>
                <a:t>Az autonómkeresleti tényezők növekedésének </a:t>
              </a:r>
            </a:p>
            <a:p>
              <a:r>
                <a:rPr lang="hu-HU" altLang="hu-HU" sz="1000">
                  <a:solidFill>
                    <a:srgbClr val="000000"/>
                  </a:solidFill>
                  <a:cs typeface="Arial" charset="0"/>
                </a:rPr>
                <a:t>    hatása az AD görbére</a:t>
              </a:r>
              <a:endParaRPr lang="hu-HU" altLang="hu-HU" sz="1000">
                <a:cs typeface="Arial" charset="0"/>
              </a:endParaRPr>
            </a:p>
          </p:txBody>
        </p:sp>
        <p:sp>
          <p:nvSpPr>
            <p:cNvPr id="5230" name="Text Box 55"/>
            <p:cNvSpPr txBox="1">
              <a:spLocks noChangeArrowheads="1"/>
            </p:cNvSpPr>
            <p:nvPr/>
          </p:nvSpPr>
          <p:spPr bwMode="auto">
            <a:xfrm>
              <a:off x="4383" y="11077"/>
              <a:ext cx="3991" cy="351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>
                  <a:solidFill>
                    <a:srgbClr val="000000"/>
                  </a:solidFill>
                  <a:cs typeface="Arial" charset="0"/>
                </a:rPr>
                <a:t>Az AD görbe jobbra tolódik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31" name="Oval 56"/>
            <p:cNvSpPr>
              <a:spLocks noChangeArrowheads="1"/>
            </p:cNvSpPr>
            <p:nvPr/>
          </p:nvSpPr>
          <p:spPr bwMode="auto">
            <a:xfrm>
              <a:off x="9558" y="1189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 altLang="hu-HU">
                <a:cs typeface="Arial" charset="0"/>
              </a:endParaRPr>
            </a:p>
          </p:txBody>
        </p:sp>
        <p:sp>
          <p:nvSpPr>
            <p:cNvPr id="5232" name="Oval 57"/>
            <p:cNvSpPr>
              <a:spLocks noChangeArrowheads="1"/>
            </p:cNvSpPr>
            <p:nvPr/>
          </p:nvSpPr>
          <p:spPr bwMode="auto">
            <a:xfrm>
              <a:off x="10007" y="12345"/>
              <a:ext cx="183" cy="18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 altLang="hu-HU">
                <a:cs typeface="Arial" charset="0"/>
              </a:endParaRPr>
            </a:p>
          </p:txBody>
        </p:sp>
        <p:sp>
          <p:nvSpPr>
            <p:cNvPr id="5233" name="Oval 58"/>
            <p:cNvSpPr>
              <a:spLocks noChangeArrowheads="1"/>
            </p:cNvSpPr>
            <p:nvPr/>
          </p:nvSpPr>
          <p:spPr bwMode="auto">
            <a:xfrm>
              <a:off x="10461" y="12619"/>
              <a:ext cx="182" cy="18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 altLang="hu-HU">
                <a:cs typeface="Arial" charset="0"/>
              </a:endParaRPr>
            </a:p>
          </p:txBody>
        </p:sp>
        <p:sp>
          <p:nvSpPr>
            <p:cNvPr id="5234" name="Line 59"/>
            <p:cNvSpPr>
              <a:spLocks noChangeShapeType="1"/>
            </p:cNvSpPr>
            <p:nvPr/>
          </p:nvSpPr>
          <p:spPr bwMode="auto">
            <a:xfrm flipV="1">
              <a:off x="8375" y="6541"/>
              <a:ext cx="0" cy="29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35" name="Line 60"/>
            <p:cNvSpPr>
              <a:spLocks noChangeShapeType="1"/>
            </p:cNvSpPr>
            <p:nvPr/>
          </p:nvSpPr>
          <p:spPr bwMode="auto">
            <a:xfrm>
              <a:off x="8375" y="13253"/>
              <a:ext cx="39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36" name="Line 61"/>
            <p:cNvSpPr>
              <a:spLocks noChangeShapeType="1"/>
            </p:cNvSpPr>
            <p:nvPr/>
          </p:nvSpPr>
          <p:spPr bwMode="auto">
            <a:xfrm>
              <a:off x="8919" y="7267"/>
              <a:ext cx="2360" cy="1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37" name="Line 62"/>
            <p:cNvSpPr>
              <a:spLocks noChangeShapeType="1"/>
            </p:cNvSpPr>
            <p:nvPr/>
          </p:nvSpPr>
          <p:spPr bwMode="auto">
            <a:xfrm flipH="1">
              <a:off x="8739" y="6721"/>
              <a:ext cx="2176" cy="17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38" name="Line 63"/>
            <p:cNvSpPr>
              <a:spLocks noChangeShapeType="1"/>
            </p:cNvSpPr>
            <p:nvPr/>
          </p:nvSpPr>
          <p:spPr bwMode="auto">
            <a:xfrm flipH="1">
              <a:off x="9193" y="6995"/>
              <a:ext cx="2176" cy="17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39" name="Line 64"/>
            <p:cNvSpPr>
              <a:spLocks noChangeShapeType="1"/>
            </p:cNvSpPr>
            <p:nvPr/>
          </p:nvSpPr>
          <p:spPr bwMode="auto">
            <a:xfrm flipH="1">
              <a:off x="9465" y="7357"/>
              <a:ext cx="2176" cy="17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40" name="Text Box 65"/>
            <p:cNvSpPr txBox="1">
              <a:spLocks noChangeArrowheads="1"/>
            </p:cNvSpPr>
            <p:nvPr/>
          </p:nvSpPr>
          <p:spPr bwMode="auto">
            <a:xfrm>
              <a:off x="8283" y="6269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i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41" name="Text Box 66"/>
            <p:cNvSpPr txBox="1">
              <a:spLocks noChangeArrowheads="1"/>
            </p:cNvSpPr>
            <p:nvPr/>
          </p:nvSpPr>
          <p:spPr bwMode="auto">
            <a:xfrm>
              <a:off x="8195" y="9987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P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42" name="Text Box 67"/>
            <p:cNvSpPr txBox="1">
              <a:spLocks noChangeArrowheads="1"/>
            </p:cNvSpPr>
            <p:nvPr/>
          </p:nvSpPr>
          <p:spPr bwMode="auto">
            <a:xfrm>
              <a:off x="12457" y="9353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43" name="Text Box 68"/>
            <p:cNvSpPr txBox="1">
              <a:spLocks noChangeArrowheads="1"/>
            </p:cNvSpPr>
            <p:nvPr/>
          </p:nvSpPr>
          <p:spPr bwMode="auto">
            <a:xfrm>
              <a:off x="12277" y="13073"/>
              <a:ext cx="5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44" name="Text Box 69"/>
            <p:cNvSpPr txBox="1">
              <a:spLocks noChangeArrowheads="1"/>
            </p:cNvSpPr>
            <p:nvPr/>
          </p:nvSpPr>
          <p:spPr bwMode="auto">
            <a:xfrm>
              <a:off x="8011" y="11819"/>
              <a:ext cx="54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P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1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45" name="Line 70"/>
            <p:cNvSpPr>
              <a:spLocks noChangeShapeType="1"/>
            </p:cNvSpPr>
            <p:nvPr/>
          </p:nvSpPr>
          <p:spPr bwMode="auto">
            <a:xfrm flipH="1">
              <a:off x="8375" y="11983"/>
              <a:ext cx="118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46" name="Line 71"/>
            <p:cNvSpPr>
              <a:spLocks noChangeShapeType="1"/>
            </p:cNvSpPr>
            <p:nvPr/>
          </p:nvSpPr>
          <p:spPr bwMode="auto">
            <a:xfrm flipH="1">
              <a:off x="8375" y="12437"/>
              <a:ext cx="172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47" name="Line 72"/>
            <p:cNvSpPr>
              <a:spLocks noChangeShapeType="1"/>
            </p:cNvSpPr>
            <p:nvPr/>
          </p:nvSpPr>
          <p:spPr bwMode="auto">
            <a:xfrm flipH="1">
              <a:off x="8375" y="12709"/>
              <a:ext cx="208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48" name="Text Box 73"/>
            <p:cNvSpPr txBox="1">
              <a:spLocks noChangeArrowheads="1"/>
            </p:cNvSpPr>
            <p:nvPr/>
          </p:nvSpPr>
          <p:spPr bwMode="auto">
            <a:xfrm>
              <a:off x="8102" y="7737"/>
              <a:ext cx="54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0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49" name="Text Box 74"/>
            <p:cNvSpPr txBox="1">
              <a:spLocks noChangeArrowheads="1"/>
            </p:cNvSpPr>
            <p:nvPr/>
          </p:nvSpPr>
          <p:spPr bwMode="auto">
            <a:xfrm>
              <a:off x="11369" y="8627"/>
              <a:ext cx="90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IS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50" name="Text Box 75"/>
            <p:cNvSpPr txBox="1">
              <a:spLocks noChangeArrowheads="1"/>
            </p:cNvSpPr>
            <p:nvPr/>
          </p:nvSpPr>
          <p:spPr bwMode="auto">
            <a:xfrm>
              <a:off x="11641" y="7175"/>
              <a:ext cx="90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LM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2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51" name="Text Box 76"/>
            <p:cNvSpPr txBox="1">
              <a:spLocks noChangeArrowheads="1"/>
            </p:cNvSpPr>
            <p:nvPr/>
          </p:nvSpPr>
          <p:spPr bwMode="auto">
            <a:xfrm>
              <a:off x="11369" y="6739"/>
              <a:ext cx="90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LM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0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52" name="Text Box 77"/>
            <p:cNvSpPr txBox="1">
              <a:spLocks noChangeArrowheads="1"/>
            </p:cNvSpPr>
            <p:nvPr/>
          </p:nvSpPr>
          <p:spPr bwMode="auto">
            <a:xfrm>
              <a:off x="10643" y="6359"/>
              <a:ext cx="90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LM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1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53" name="Text Box 78"/>
            <p:cNvSpPr txBox="1">
              <a:spLocks noChangeArrowheads="1"/>
            </p:cNvSpPr>
            <p:nvPr/>
          </p:nvSpPr>
          <p:spPr bwMode="auto">
            <a:xfrm>
              <a:off x="9827" y="9535"/>
              <a:ext cx="54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0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54" name="Text Box 79"/>
            <p:cNvSpPr txBox="1">
              <a:spLocks noChangeArrowheads="1"/>
            </p:cNvSpPr>
            <p:nvPr/>
          </p:nvSpPr>
          <p:spPr bwMode="auto">
            <a:xfrm>
              <a:off x="9918" y="13179"/>
              <a:ext cx="54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0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55" name="Text Box 80"/>
            <p:cNvSpPr txBox="1">
              <a:spLocks noChangeArrowheads="1"/>
            </p:cNvSpPr>
            <p:nvPr/>
          </p:nvSpPr>
          <p:spPr bwMode="auto">
            <a:xfrm>
              <a:off x="10643" y="12817"/>
              <a:ext cx="99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r>
                <a:rPr lang="hu-HU" altLang="hu-HU" sz="800" b="1" baseline="30000">
                  <a:solidFill>
                    <a:srgbClr val="000000"/>
                  </a:solidFill>
                  <a:cs typeface="Arial" charset="0"/>
                </a:rPr>
                <a:t>D</a:t>
              </a:r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(P)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56" name="Line 81"/>
            <p:cNvSpPr>
              <a:spLocks noChangeShapeType="1"/>
            </p:cNvSpPr>
            <p:nvPr/>
          </p:nvSpPr>
          <p:spPr bwMode="auto">
            <a:xfrm flipV="1">
              <a:off x="8375" y="10259"/>
              <a:ext cx="0" cy="29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57" name="Line 82"/>
            <p:cNvSpPr>
              <a:spLocks noChangeShapeType="1"/>
            </p:cNvSpPr>
            <p:nvPr/>
          </p:nvSpPr>
          <p:spPr bwMode="auto">
            <a:xfrm>
              <a:off x="10099" y="7991"/>
              <a:ext cx="0" cy="526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58" name="Line 83"/>
            <p:cNvSpPr>
              <a:spLocks noChangeShapeType="1"/>
            </p:cNvSpPr>
            <p:nvPr/>
          </p:nvSpPr>
          <p:spPr bwMode="auto">
            <a:xfrm>
              <a:off x="8375" y="9535"/>
              <a:ext cx="40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59" name="Text Box 84"/>
            <p:cNvSpPr txBox="1">
              <a:spLocks noChangeArrowheads="1"/>
            </p:cNvSpPr>
            <p:nvPr/>
          </p:nvSpPr>
          <p:spPr bwMode="auto">
            <a:xfrm>
              <a:off x="8011" y="12255"/>
              <a:ext cx="54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P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0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60" name="Line 85"/>
            <p:cNvSpPr>
              <a:spLocks noChangeShapeType="1"/>
            </p:cNvSpPr>
            <p:nvPr/>
          </p:nvSpPr>
          <p:spPr bwMode="auto">
            <a:xfrm flipH="1">
              <a:off x="9645" y="7719"/>
              <a:ext cx="0" cy="553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61" name="Line 86"/>
            <p:cNvSpPr>
              <a:spLocks noChangeShapeType="1"/>
            </p:cNvSpPr>
            <p:nvPr/>
          </p:nvSpPr>
          <p:spPr bwMode="auto">
            <a:xfrm>
              <a:off x="10553" y="8173"/>
              <a:ext cx="0" cy="49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62" name="Text Box 87"/>
            <p:cNvSpPr txBox="1">
              <a:spLocks noChangeArrowheads="1"/>
            </p:cNvSpPr>
            <p:nvPr/>
          </p:nvSpPr>
          <p:spPr bwMode="auto">
            <a:xfrm>
              <a:off x="11641" y="12437"/>
              <a:ext cx="154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Y</a:t>
              </a:r>
              <a:r>
                <a:rPr lang="hu-HU" altLang="hu-HU" sz="800" b="1" baseline="30000">
                  <a:solidFill>
                    <a:srgbClr val="000000"/>
                  </a:solidFill>
                  <a:cs typeface="Arial" charset="0"/>
                </a:rPr>
                <a:t>D</a:t>
              </a:r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(P)</a:t>
              </a:r>
              <a:r>
                <a:rPr lang="hu-HU" altLang="hu-HU" sz="800" b="1" baseline="30000">
                  <a:solidFill>
                    <a:srgbClr val="000000"/>
                  </a:solidFill>
                  <a:cs typeface="Arial" charset="0"/>
                </a:rPr>
                <a:t>’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63" name="Text Box 88"/>
            <p:cNvSpPr txBox="1">
              <a:spLocks noChangeArrowheads="1"/>
            </p:cNvSpPr>
            <p:nvPr/>
          </p:nvSpPr>
          <p:spPr bwMode="auto">
            <a:xfrm>
              <a:off x="8011" y="12437"/>
              <a:ext cx="54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 b="1">
                  <a:solidFill>
                    <a:srgbClr val="000000"/>
                  </a:solidFill>
                  <a:cs typeface="Arial" charset="0"/>
                </a:rPr>
                <a:t>P</a:t>
              </a:r>
              <a:r>
                <a:rPr lang="hu-HU" altLang="hu-HU" sz="800" b="1" baseline="-25000">
                  <a:solidFill>
                    <a:srgbClr val="000000"/>
                  </a:solidFill>
                  <a:cs typeface="Arial" charset="0"/>
                </a:rPr>
                <a:t>2</a:t>
              </a:r>
              <a:endParaRPr lang="hu-HU" altLang="hu-HU">
                <a:cs typeface="Arial" charset="0"/>
              </a:endParaRPr>
            </a:p>
          </p:txBody>
        </p:sp>
        <p:sp>
          <p:nvSpPr>
            <p:cNvPr id="5264" name="Line 89"/>
            <p:cNvSpPr>
              <a:spLocks noChangeShapeType="1"/>
            </p:cNvSpPr>
            <p:nvPr/>
          </p:nvSpPr>
          <p:spPr bwMode="auto">
            <a:xfrm flipV="1">
              <a:off x="3567" y="11077"/>
              <a:ext cx="364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65" name="Arc 90"/>
            <p:cNvSpPr>
              <a:spLocks/>
            </p:cNvSpPr>
            <p:nvPr/>
          </p:nvSpPr>
          <p:spPr bwMode="auto">
            <a:xfrm rot="-10501685">
              <a:off x="9199" y="10535"/>
              <a:ext cx="1812" cy="2176"/>
            </a:xfrm>
            <a:custGeom>
              <a:avLst/>
              <a:gdLst>
                <a:gd name="T0" fmla="*/ 0 w 21585"/>
                <a:gd name="T1" fmla="*/ 0 h 21600"/>
                <a:gd name="T2" fmla="*/ 1 w 21585"/>
                <a:gd name="T3" fmla="*/ 2 h 21600"/>
                <a:gd name="T4" fmla="*/ 0 w 21585"/>
                <a:gd name="T5" fmla="*/ 2 h 21600"/>
                <a:gd name="T6" fmla="*/ 0 60000 65536"/>
                <a:gd name="T7" fmla="*/ 0 60000 65536"/>
                <a:gd name="T8" fmla="*/ 0 60000 65536"/>
                <a:gd name="T9" fmla="*/ 0 w 21585"/>
                <a:gd name="T10" fmla="*/ 0 h 21600"/>
                <a:gd name="T11" fmla="*/ 21585 w 2158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85" h="21600" fill="none" extrusionOk="0">
                  <a:moveTo>
                    <a:pt x="-1" y="0"/>
                  </a:moveTo>
                  <a:cubicBezTo>
                    <a:pt x="11612" y="0"/>
                    <a:pt x="21147" y="9181"/>
                    <a:pt x="21584" y="20786"/>
                  </a:cubicBezTo>
                </a:path>
                <a:path w="21585" h="21600" stroke="0" extrusionOk="0">
                  <a:moveTo>
                    <a:pt x="-1" y="0"/>
                  </a:moveTo>
                  <a:cubicBezTo>
                    <a:pt x="11612" y="0"/>
                    <a:pt x="21147" y="9181"/>
                    <a:pt x="21584" y="2078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266" name="Line 91"/>
            <p:cNvSpPr>
              <a:spLocks noChangeShapeType="1"/>
            </p:cNvSpPr>
            <p:nvPr/>
          </p:nvSpPr>
          <p:spPr bwMode="auto">
            <a:xfrm flipV="1">
              <a:off x="9283" y="10623"/>
              <a:ext cx="182" cy="4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67" name="Line 92"/>
            <p:cNvSpPr>
              <a:spLocks noChangeShapeType="1"/>
            </p:cNvSpPr>
            <p:nvPr/>
          </p:nvSpPr>
          <p:spPr bwMode="auto">
            <a:xfrm flipH="1">
              <a:off x="9011" y="6813"/>
              <a:ext cx="2086" cy="17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68" name="Line 93"/>
            <p:cNvSpPr>
              <a:spLocks noChangeShapeType="1"/>
            </p:cNvSpPr>
            <p:nvPr/>
          </p:nvSpPr>
          <p:spPr bwMode="auto">
            <a:xfrm flipH="1">
              <a:off x="9373" y="7175"/>
              <a:ext cx="2086" cy="17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69" name="Line 94"/>
            <p:cNvSpPr>
              <a:spLocks noChangeShapeType="1"/>
            </p:cNvSpPr>
            <p:nvPr/>
          </p:nvSpPr>
          <p:spPr bwMode="auto">
            <a:xfrm flipH="1">
              <a:off x="9647" y="7719"/>
              <a:ext cx="2086" cy="17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70" name="Line 95"/>
            <p:cNvSpPr>
              <a:spLocks noChangeShapeType="1"/>
            </p:cNvSpPr>
            <p:nvPr/>
          </p:nvSpPr>
          <p:spPr bwMode="auto">
            <a:xfrm>
              <a:off x="9918" y="7811"/>
              <a:ext cx="0" cy="41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71" name="Arc 96"/>
            <p:cNvSpPr>
              <a:spLocks/>
            </p:cNvSpPr>
            <p:nvPr/>
          </p:nvSpPr>
          <p:spPr bwMode="auto">
            <a:xfrm rot="10800000">
              <a:off x="9463" y="10021"/>
              <a:ext cx="1988" cy="2692"/>
            </a:xfrm>
            <a:custGeom>
              <a:avLst/>
              <a:gdLst>
                <a:gd name="T0" fmla="*/ 0 w 24480"/>
                <a:gd name="T1" fmla="*/ 0 h 26714"/>
                <a:gd name="T2" fmla="*/ 1 w 24480"/>
                <a:gd name="T3" fmla="*/ 3 h 26714"/>
                <a:gd name="T4" fmla="*/ 0 w 24480"/>
                <a:gd name="T5" fmla="*/ 2 h 26714"/>
                <a:gd name="T6" fmla="*/ 0 60000 65536"/>
                <a:gd name="T7" fmla="*/ 0 60000 65536"/>
                <a:gd name="T8" fmla="*/ 0 60000 65536"/>
                <a:gd name="T9" fmla="*/ 0 w 24480"/>
                <a:gd name="T10" fmla="*/ 0 h 26714"/>
                <a:gd name="T11" fmla="*/ 24480 w 24480"/>
                <a:gd name="T12" fmla="*/ 26714 h 267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480" h="26714" fill="none" extrusionOk="0">
                  <a:moveTo>
                    <a:pt x="-1" y="192"/>
                  </a:moveTo>
                  <a:cubicBezTo>
                    <a:pt x="954" y="64"/>
                    <a:pt x="1916" y="0"/>
                    <a:pt x="2880" y="0"/>
                  </a:cubicBezTo>
                  <a:cubicBezTo>
                    <a:pt x="14809" y="0"/>
                    <a:pt x="24480" y="9670"/>
                    <a:pt x="24480" y="21600"/>
                  </a:cubicBezTo>
                  <a:cubicBezTo>
                    <a:pt x="24480" y="23323"/>
                    <a:pt x="24273" y="25039"/>
                    <a:pt x="23865" y="26713"/>
                  </a:cubicBezTo>
                </a:path>
                <a:path w="24480" h="26714" stroke="0" extrusionOk="0">
                  <a:moveTo>
                    <a:pt x="-1" y="192"/>
                  </a:moveTo>
                  <a:cubicBezTo>
                    <a:pt x="954" y="64"/>
                    <a:pt x="1916" y="0"/>
                    <a:pt x="2880" y="0"/>
                  </a:cubicBezTo>
                  <a:cubicBezTo>
                    <a:pt x="14809" y="0"/>
                    <a:pt x="24480" y="9670"/>
                    <a:pt x="24480" y="21600"/>
                  </a:cubicBezTo>
                  <a:cubicBezTo>
                    <a:pt x="24480" y="23323"/>
                    <a:pt x="24273" y="25039"/>
                    <a:pt x="23865" y="26713"/>
                  </a:cubicBezTo>
                  <a:lnTo>
                    <a:pt x="2880" y="21600"/>
                  </a:lnTo>
                  <a:lnTo>
                    <a:pt x="-1" y="19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272" name="Line 97"/>
            <p:cNvSpPr>
              <a:spLocks noChangeShapeType="1"/>
            </p:cNvSpPr>
            <p:nvPr/>
          </p:nvSpPr>
          <p:spPr bwMode="auto">
            <a:xfrm>
              <a:off x="10371" y="8173"/>
              <a:ext cx="0" cy="42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73" name="Line 98"/>
            <p:cNvSpPr>
              <a:spLocks noChangeShapeType="1"/>
            </p:cNvSpPr>
            <p:nvPr/>
          </p:nvSpPr>
          <p:spPr bwMode="auto">
            <a:xfrm>
              <a:off x="10915" y="8445"/>
              <a:ext cx="0" cy="42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74" name="Line 99"/>
            <p:cNvSpPr>
              <a:spLocks noChangeShapeType="1"/>
            </p:cNvSpPr>
            <p:nvPr/>
          </p:nvSpPr>
          <p:spPr bwMode="auto">
            <a:xfrm flipH="1">
              <a:off x="9555" y="11983"/>
              <a:ext cx="3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75" name="Line 100"/>
            <p:cNvSpPr>
              <a:spLocks noChangeShapeType="1"/>
            </p:cNvSpPr>
            <p:nvPr/>
          </p:nvSpPr>
          <p:spPr bwMode="auto">
            <a:xfrm flipH="1">
              <a:off x="10099" y="12437"/>
              <a:ext cx="2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76" name="Line 101"/>
            <p:cNvSpPr>
              <a:spLocks noChangeShapeType="1"/>
            </p:cNvSpPr>
            <p:nvPr/>
          </p:nvSpPr>
          <p:spPr bwMode="auto">
            <a:xfrm>
              <a:off x="10463" y="12709"/>
              <a:ext cx="3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77" name="Line 102"/>
            <p:cNvSpPr>
              <a:spLocks noChangeShapeType="1"/>
            </p:cNvSpPr>
            <p:nvPr/>
          </p:nvSpPr>
          <p:spPr bwMode="auto">
            <a:xfrm flipH="1">
              <a:off x="8375" y="7991"/>
              <a:ext cx="172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78" name="Text Box 103"/>
            <p:cNvSpPr txBox="1">
              <a:spLocks noChangeArrowheads="1"/>
            </p:cNvSpPr>
            <p:nvPr/>
          </p:nvSpPr>
          <p:spPr bwMode="auto">
            <a:xfrm>
              <a:off x="8101" y="5569"/>
              <a:ext cx="4810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1000">
                  <a:solidFill>
                    <a:srgbClr val="000000"/>
                  </a:solidFill>
                  <a:cs typeface="Arial" charset="0"/>
                </a:rPr>
                <a:t>A nominális pénzmennyiség növekedésé-</a:t>
              </a:r>
            </a:p>
            <a:p>
              <a:r>
                <a:rPr lang="hu-HU" altLang="hu-HU" sz="1000">
                  <a:solidFill>
                    <a:srgbClr val="000000"/>
                  </a:solidFill>
                  <a:cs typeface="Arial" charset="0"/>
                </a:rPr>
                <a:t>  nek hatása az AD görbére</a:t>
              </a:r>
              <a:endParaRPr lang="hu-HU" altLang="hu-HU" sz="1000">
                <a:cs typeface="Arial" charset="0"/>
              </a:endParaRPr>
            </a:p>
          </p:txBody>
        </p:sp>
        <p:sp>
          <p:nvSpPr>
            <p:cNvPr id="5279" name="Line 104"/>
            <p:cNvSpPr>
              <a:spLocks noChangeShapeType="1"/>
            </p:cNvSpPr>
            <p:nvPr/>
          </p:nvSpPr>
          <p:spPr bwMode="auto">
            <a:xfrm>
              <a:off x="8829" y="8445"/>
              <a:ext cx="182" cy="1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80" name="Line 105"/>
            <p:cNvSpPr>
              <a:spLocks noChangeShapeType="1"/>
            </p:cNvSpPr>
            <p:nvPr/>
          </p:nvSpPr>
          <p:spPr bwMode="auto">
            <a:xfrm>
              <a:off x="9283" y="8807"/>
              <a:ext cx="182" cy="1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81" name="Line 106"/>
            <p:cNvSpPr>
              <a:spLocks noChangeShapeType="1"/>
            </p:cNvSpPr>
            <p:nvPr/>
          </p:nvSpPr>
          <p:spPr bwMode="auto">
            <a:xfrm>
              <a:off x="9555" y="9171"/>
              <a:ext cx="183" cy="1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282" name="Text Box 107"/>
            <p:cNvSpPr txBox="1">
              <a:spLocks noChangeArrowheads="1"/>
            </p:cNvSpPr>
            <p:nvPr/>
          </p:nvSpPr>
          <p:spPr bwMode="auto">
            <a:xfrm>
              <a:off x="9919" y="10564"/>
              <a:ext cx="2901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>
              <a:spAutoFit/>
            </a:bodyPr>
            <a:lstStyle/>
            <a:p>
              <a:r>
                <a:rPr lang="hu-HU" altLang="hu-HU" sz="800">
                  <a:solidFill>
                    <a:srgbClr val="000000"/>
                  </a:solidFill>
                  <a:cs typeface="Arial" charset="0"/>
                </a:rPr>
                <a:t>Az AD görbe</a:t>
              </a:r>
            </a:p>
            <a:p>
              <a:r>
                <a:rPr lang="hu-HU" altLang="hu-HU" sz="800">
                  <a:solidFill>
                    <a:srgbClr val="000000"/>
                  </a:solidFill>
                  <a:cs typeface="Arial" charset="0"/>
                </a:rPr>
                <a:t>  jobbra tolódik  </a:t>
              </a:r>
              <a:endParaRPr lang="hu-HU" altLang="hu-HU">
                <a:cs typeface="Arial" charset="0"/>
              </a:endParaRPr>
            </a:p>
          </p:txBody>
        </p:sp>
      </p:grpSp>
      <p:sp>
        <p:nvSpPr>
          <p:cNvPr id="5135" name="Line 108"/>
          <p:cNvSpPr>
            <a:spLocks noChangeShapeType="1"/>
          </p:cNvSpPr>
          <p:nvPr/>
        </p:nvSpPr>
        <p:spPr bwMode="auto">
          <a:xfrm flipV="1">
            <a:off x="685800" y="1006475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136" name="Line 109"/>
          <p:cNvSpPr>
            <a:spLocks noChangeShapeType="1"/>
          </p:cNvSpPr>
          <p:nvPr/>
        </p:nvSpPr>
        <p:spPr bwMode="auto">
          <a:xfrm flipV="1">
            <a:off x="685800" y="2530475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137" name="Line 110"/>
          <p:cNvSpPr>
            <a:spLocks noChangeShapeType="1"/>
          </p:cNvSpPr>
          <p:nvPr/>
        </p:nvSpPr>
        <p:spPr bwMode="auto">
          <a:xfrm flipV="1">
            <a:off x="685800" y="2759075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138" name="Line 111"/>
          <p:cNvSpPr>
            <a:spLocks noChangeShapeType="1"/>
          </p:cNvSpPr>
          <p:nvPr/>
        </p:nvSpPr>
        <p:spPr bwMode="auto">
          <a:xfrm flipV="1">
            <a:off x="685800" y="45116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139" name="Line 112"/>
          <p:cNvSpPr>
            <a:spLocks noChangeShapeType="1"/>
          </p:cNvSpPr>
          <p:nvPr/>
        </p:nvSpPr>
        <p:spPr bwMode="auto">
          <a:xfrm>
            <a:off x="914400" y="1387475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40" name="Line 113"/>
          <p:cNvSpPr>
            <a:spLocks noChangeShapeType="1"/>
          </p:cNvSpPr>
          <p:nvPr/>
        </p:nvSpPr>
        <p:spPr bwMode="auto">
          <a:xfrm flipH="1">
            <a:off x="762000" y="1158875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41" name="Line 114"/>
          <p:cNvSpPr>
            <a:spLocks noChangeShapeType="1"/>
          </p:cNvSpPr>
          <p:nvPr/>
        </p:nvSpPr>
        <p:spPr bwMode="auto">
          <a:xfrm flipH="1">
            <a:off x="990600" y="1387475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42" name="Line 115"/>
          <p:cNvSpPr>
            <a:spLocks noChangeShapeType="1"/>
          </p:cNvSpPr>
          <p:nvPr/>
        </p:nvSpPr>
        <p:spPr bwMode="auto">
          <a:xfrm flipH="1">
            <a:off x="1219200" y="1539875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43" name="Line 116"/>
          <p:cNvSpPr>
            <a:spLocks noChangeShapeType="1"/>
          </p:cNvSpPr>
          <p:nvPr/>
        </p:nvSpPr>
        <p:spPr bwMode="auto">
          <a:xfrm>
            <a:off x="1752600" y="1844675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44" name="Line 117"/>
          <p:cNvSpPr>
            <a:spLocks noChangeShapeType="1"/>
          </p:cNvSpPr>
          <p:nvPr/>
        </p:nvSpPr>
        <p:spPr bwMode="auto">
          <a:xfrm>
            <a:off x="1447800" y="1692275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45" name="Line 118"/>
          <p:cNvSpPr>
            <a:spLocks noChangeShapeType="1"/>
          </p:cNvSpPr>
          <p:nvPr/>
        </p:nvSpPr>
        <p:spPr bwMode="auto">
          <a:xfrm>
            <a:off x="1219200" y="1539875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46" name="Line 119"/>
          <p:cNvSpPr>
            <a:spLocks noChangeShapeType="1"/>
          </p:cNvSpPr>
          <p:nvPr/>
        </p:nvSpPr>
        <p:spPr bwMode="auto">
          <a:xfrm flipH="1">
            <a:off x="685800" y="38258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47" name="Line 120"/>
          <p:cNvSpPr>
            <a:spLocks noChangeShapeType="1"/>
          </p:cNvSpPr>
          <p:nvPr/>
        </p:nvSpPr>
        <p:spPr bwMode="auto">
          <a:xfrm flipH="1">
            <a:off x="685800" y="41306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48" name="Line 121"/>
          <p:cNvSpPr>
            <a:spLocks noChangeShapeType="1"/>
          </p:cNvSpPr>
          <p:nvPr/>
        </p:nvSpPr>
        <p:spPr bwMode="auto">
          <a:xfrm flipH="1">
            <a:off x="685800" y="42830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49" name="Text Box 122"/>
          <p:cNvSpPr txBox="1">
            <a:spLocks noChangeArrowheads="1"/>
          </p:cNvSpPr>
          <p:nvPr/>
        </p:nvSpPr>
        <p:spPr bwMode="auto">
          <a:xfrm>
            <a:off x="250825" y="444500"/>
            <a:ext cx="2608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200">
                <a:cs typeface="Arial" charset="0"/>
              </a:rPr>
              <a:t>Az aggregát keresleti görbe levezetése </a:t>
            </a:r>
          </a:p>
        </p:txBody>
      </p:sp>
      <p:sp>
        <p:nvSpPr>
          <p:cNvPr id="5150" name="Text Box 123"/>
          <p:cNvSpPr txBox="1">
            <a:spLocks noChangeArrowheads="1"/>
          </p:cNvSpPr>
          <p:nvPr/>
        </p:nvSpPr>
        <p:spPr bwMode="auto">
          <a:xfrm>
            <a:off x="1009650" y="55563"/>
            <a:ext cx="5467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>
                <a:cs typeface="Arial" charset="0"/>
              </a:rPr>
              <a:t>Az összkeresleti görbe levezetése és változásai</a:t>
            </a:r>
          </a:p>
        </p:txBody>
      </p:sp>
      <p:sp>
        <p:nvSpPr>
          <p:cNvPr id="5151" name="Text Box 124"/>
          <p:cNvSpPr txBox="1">
            <a:spLocks noChangeArrowheads="1"/>
          </p:cNvSpPr>
          <p:nvPr/>
        </p:nvSpPr>
        <p:spPr bwMode="auto">
          <a:xfrm>
            <a:off x="1600200" y="1006475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LM</a:t>
            </a:r>
            <a:r>
              <a:rPr lang="hu-HU" altLang="hu-HU" sz="800" baseline="-25000">
                <a:cs typeface="Arial" charset="0"/>
              </a:rPr>
              <a:t>1</a:t>
            </a:r>
            <a:endParaRPr lang="hu-HU" altLang="hu-HU" sz="800">
              <a:cs typeface="Arial" charset="0"/>
            </a:endParaRPr>
          </a:p>
        </p:txBody>
      </p:sp>
      <p:sp>
        <p:nvSpPr>
          <p:cNvPr id="5152" name="Text Box 125"/>
          <p:cNvSpPr txBox="1">
            <a:spLocks noChangeArrowheads="1"/>
          </p:cNvSpPr>
          <p:nvPr/>
        </p:nvSpPr>
        <p:spPr bwMode="auto">
          <a:xfrm>
            <a:off x="1752600" y="1249363"/>
            <a:ext cx="4572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LM</a:t>
            </a:r>
            <a:r>
              <a:rPr lang="hu-HU" altLang="hu-HU" sz="800" baseline="-25000">
                <a:cs typeface="Arial" charset="0"/>
              </a:rPr>
              <a:t>0</a:t>
            </a:r>
            <a:endParaRPr lang="hu-HU" altLang="hu-HU" sz="800">
              <a:cs typeface="Arial" charset="0"/>
            </a:endParaRPr>
          </a:p>
        </p:txBody>
      </p:sp>
      <p:sp>
        <p:nvSpPr>
          <p:cNvPr id="5153" name="Text Box 126"/>
          <p:cNvSpPr txBox="1">
            <a:spLocks noChangeArrowheads="1"/>
          </p:cNvSpPr>
          <p:nvPr/>
        </p:nvSpPr>
        <p:spPr bwMode="auto">
          <a:xfrm>
            <a:off x="1676400" y="2468563"/>
            <a:ext cx="30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</a:t>
            </a:r>
            <a:r>
              <a:rPr lang="hu-HU" altLang="hu-HU" sz="800" baseline="-25000">
                <a:cs typeface="Arial" charset="0"/>
              </a:rPr>
              <a:t>2</a:t>
            </a:r>
            <a:endParaRPr lang="hu-HU" altLang="hu-HU" sz="800">
              <a:cs typeface="Arial" charset="0"/>
            </a:endParaRPr>
          </a:p>
        </p:txBody>
      </p:sp>
      <p:sp>
        <p:nvSpPr>
          <p:cNvPr id="5154" name="Text Box 127"/>
          <p:cNvSpPr txBox="1">
            <a:spLocks noChangeArrowheads="1"/>
          </p:cNvSpPr>
          <p:nvPr/>
        </p:nvSpPr>
        <p:spPr bwMode="auto">
          <a:xfrm>
            <a:off x="2590800" y="2392363"/>
            <a:ext cx="30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</a:t>
            </a:r>
          </a:p>
        </p:txBody>
      </p:sp>
      <p:sp>
        <p:nvSpPr>
          <p:cNvPr id="5155" name="Text Box 128"/>
          <p:cNvSpPr txBox="1">
            <a:spLocks noChangeArrowheads="1"/>
          </p:cNvSpPr>
          <p:nvPr/>
        </p:nvSpPr>
        <p:spPr bwMode="auto">
          <a:xfrm>
            <a:off x="1371600" y="2454275"/>
            <a:ext cx="304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</a:t>
            </a:r>
            <a:r>
              <a:rPr lang="hu-HU" altLang="hu-HU" sz="800" baseline="-25000">
                <a:cs typeface="Arial" charset="0"/>
              </a:rPr>
              <a:t>0</a:t>
            </a:r>
            <a:endParaRPr lang="hu-HU" altLang="hu-HU" sz="800">
              <a:cs typeface="Arial" charset="0"/>
            </a:endParaRPr>
          </a:p>
        </p:txBody>
      </p:sp>
      <p:sp>
        <p:nvSpPr>
          <p:cNvPr id="5156" name="Text Box 129"/>
          <p:cNvSpPr txBox="1">
            <a:spLocks noChangeArrowheads="1"/>
          </p:cNvSpPr>
          <p:nvPr/>
        </p:nvSpPr>
        <p:spPr bwMode="auto">
          <a:xfrm>
            <a:off x="1066800" y="4525963"/>
            <a:ext cx="381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 Y</a:t>
            </a:r>
            <a:r>
              <a:rPr lang="hu-HU" altLang="hu-HU" sz="800" baseline="-25000">
                <a:cs typeface="Arial" charset="0"/>
              </a:rPr>
              <a:t>1</a:t>
            </a:r>
            <a:endParaRPr lang="hu-HU" altLang="hu-HU" sz="800">
              <a:cs typeface="Arial" charset="0"/>
            </a:endParaRPr>
          </a:p>
        </p:txBody>
      </p:sp>
      <p:sp>
        <p:nvSpPr>
          <p:cNvPr id="5157" name="Text Box 130"/>
          <p:cNvSpPr txBox="1">
            <a:spLocks noChangeArrowheads="1"/>
          </p:cNvSpPr>
          <p:nvPr/>
        </p:nvSpPr>
        <p:spPr bwMode="auto">
          <a:xfrm>
            <a:off x="1143000" y="2454275"/>
            <a:ext cx="304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</a:t>
            </a:r>
            <a:r>
              <a:rPr lang="hu-HU" altLang="hu-HU" sz="800" baseline="-25000">
                <a:cs typeface="Arial" charset="0"/>
              </a:rPr>
              <a:t>1</a:t>
            </a:r>
            <a:endParaRPr lang="hu-HU" altLang="hu-HU" sz="800">
              <a:cs typeface="Arial" charset="0"/>
            </a:endParaRPr>
          </a:p>
        </p:txBody>
      </p:sp>
      <p:sp>
        <p:nvSpPr>
          <p:cNvPr id="5158" name="Text Box 131"/>
          <p:cNvSpPr txBox="1">
            <a:spLocks noChangeArrowheads="1"/>
          </p:cNvSpPr>
          <p:nvPr/>
        </p:nvSpPr>
        <p:spPr bwMode="auto">
          <a:xfrm>
            <a:off x="1295400" y="4511675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 Y</a:t>
            </a:r>
            <a:r>
              <a:rPr lang="hu-HU" altLang="hu-HU" sz="800" baseline="-25000">
                <a:cs typeface="Arial" charset="0"/>
              </a:rPr>
              <a:t>0</a:t>
            </a:r>
            <a:endParaRPr lang="hu-HU" altLang="hu-HU" sz="800">
              <a:cs typeface="Arial" charset="0"/>
            </a:endParaRPr>
          </a:p>
        </p:txBody>
      </p:sp>
      <p:sp>
        <p:nvSpPr>
          <p:cNvPr id="5159" name="Text Box 132"/>
          <p:cNvSpPr txBox="1">
            <a:spLocks noChangeArrowheads="1"/>
          </p:cNvSpPr>
          <p:nvPr/>
        </p:nvSpPr>
        <p:spPr bwMode="auto">
          <a:xfrm>
            <a:off x="1600200" y="4525963"/>
            <a:ext cx="4572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 Y</a:t>
            </a:r>
            <a:r>
              <a:rPr lang="hu-HU" altLang="hu-HU" sz="800" baseline="-25000">
                <a:cs typeface="Arial" charset="0"/>
              </a:rPr>
              <a:t>2</a:t>
            </a:r>
            <a:endParaRPr lang="hu-HU" altLang="hu-HU" sz="800">
              <a:cs typeface="Arial" charset="0"/>
            </a:endParaRPr>
          </a:p>
        </p:txBody>
      </p:sp>
      <p:sp>
        <p:nvSpPr>
          <p:cNvPr id="5160" name="Text Box 133"/>
          <p:cNvSpPr txBox="1">
            <a:spLocks noChangeArrowheads="1"/>
          </p:cNvSpPr>
          <p:nvPr/>
        </p:nvSpPr>
        <p:spPr bwMode="auto">
          <a:xfrm>
            <a:off x="2438400" y="4373563"/>
            <a:ext cx="30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</a:t>
            </a:r>
          </a:p>
        </p:txBody>
      </p:sp>
      <p:sp>
        <p:nvSpPr>
          <p:cNvPr id="5161" name="Text Box 134"/>
          <p:cNvSpPr txBox="1">
            <a:spLocks noChangeArrowheads="1"/>
          </p:cNvSpPr>
          <p:nvPr/>
        </p:nvSpPr>
        <p:spPr bwMode="auto">
          <a:xfrm>
            <a:off x="533400" y="854075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 i</a:t>
            </a:r>
          </a:p>
        </p:txBody>
      </p:sp>
      <p:sp>
        <p:nvSpPr>
          <p:cNvPr id="5162" name="Line 135"/>
          <p:cNvSpPr>
            <a:spLocks noChangeShapeType="1"/>
          </p:cNvSpPr>
          <p:nvPr/>
        </p:nvSpPr>
        <p:spPr bwMode="auto">
          <a:xfrm flipH="1">
            <a:off x="685800" y="15398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63" name="Line 136"/>
          <p:cNvSpPr>
            <a:spLocks noChangeShapeType="1"/>
          </p:cNvSpPr>
          <p:nvPr/>
        </p:nvSpPr>
        <p:spPr bwMode="auto">
          <a:xfrm flipH="1">
            <a:off x="685800" y="16922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64" name="Line 137"/>
          <p:cNvSpPr>
            <a:spLocks noChangeShapeType="1"/>
          </p:cNvSpPr>
          <p:nvPr/>
        </p:nvSpPr>
        <p:spPr bwMode="auto">
          <a:xfrm flipH="1">
            <a:off x="685800" y="18446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165" name="Arc 138"/>
          <p:cNvSpPr>
            <a:spLocks/>
          </p:cNvSpPr>
          <p:nvPr/>
        </p:nvSpPr>
        <p:spPr bwMode="auto">
          <a:xfrm rot="-10568221">
            <a:off x="1066800" y="3368675"/>
            <a:ext cx="1143000" cy="990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166" name="Text Box 139"/>
          <p:cNvSpPr txBox="1">
            <a:spLocks noChangeArrowheads="1"/>
          </p:cNvSpPr>
          <p:nvPr/>
        </p:nvSpPr>
        <p:spPr bwMode="auto">
          <a:xfrm>
            <a:off x="2057400" y="1401763"/>
            <a:ext cx="4572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LM</a:t>
            </a:r>
            <a:r>
              <a:rPr lang="hu-HU" altLang="hu-HU" sz="800" baseline="-25000">
                <a:cs typeface="Arial" charset="0"/>
              </a:rPr>
              <a:t>2</a:t>
            </a:r>
            <a:endParaRPr lang="hu-HU" altLang="hu-HU" sz="800">
              <a:cs typeface="Arial" charset="0"/>
            </a:endParaRPr>
          </a:p>
        </p:txBody>
      </p:sp>
      <p:sp>
        <p:nvSpPr>
          <p:cNvPr id="5167" name="Text Box 140"/>
          <p:cNvSpPr txBox="1">
            <a:spLocks noChangeArrowheads="1"/>
          </p:cNvSpPr>
          <p:nvPr/>
        </p:nvSpPr>
        <p:spPr bwMode="auto">
          <a:xfrm>
            <a:off x="457200" y="1554163"/>
            <a:ext cx="30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i</a:t>
            </a:r>
            <a:r>
              <a:rPr lang="hu-HU" altLang="hu-HU" sz="800" baseline="-25000">
                <a:cs typeface="Arial" charset="0"/>
              </a:rPr>
              <a:t>0</a:t>
            </a:r>
            <a:endParaRPr lang="hu-HU" altLang="hu-HU" sz="800">
              <a:cs typeface="Arial" charset="0"/>
            </a:endParaRPr>
          </a:p>
        </p:txBody>
      </p:sp>
      <p:sp>
        <p:nvSpPr>
          <p:cNvPr id="5168" name="Text Box 141"/>
          <p:cNvSpPr txBox="1">
            <a:spLocks noChangeArrowheads="1"/>
          </p:cNvSpPr>
          <p:nvPr/>
        </p:nvSpPr>
        <p:spPr bwMode="auto">
          <a:xfrm>
            <a:off x="457200" y="1401763"/>
            <a:ext cx="30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i</a:t>
            </a:r>
            <a:r>
              <a:rPr lang="hu-HU" altLang="hu-HU" sz="800" baseline="-25000">
                <a:cs typeface="Arial" charset="0"/>
              </a:rPr>
              <a:t>1</a:t>
            </a:r>
            <a:endParaRPr lang="hu-HU" altLang="hu-HU" sz="800">
              <a:cs typeface="Arial" charset="0"/>
            </a:endParaRPr>
          </a:p>
        </p:txBody>
      </p:sp>
      <p:sp>
        <p:nvSpPr>
          <p:cNvPr id="5169" name="Text Box 142"/>
          <p:cNvSpPr txBox="1">
            <a:spLocks noChangeArrowheads="1"/>
          </p:cNvSpPr>
          <p:nvPr/>
        </p:nvSpPr>
        <p:spPr bwMode="auto">
          <a:xfrm>
            <a:off x="457200" y="1692275"/>
            <a:ext cx="304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i</a:t>
            </a:r>
            <a:r>
              <a:rPr lang="hu-HU" altLang="hu-HU" sz="800" baseline="-25000">
                <a:cs typeface="Arial" charset="0"/>
              </a:rPr>
              <a:t>2</a:t>
            </a:r>
            <a:endParaRPr lang="hu-HU" altLang="hu-HU" sz="800">
              <a:cs typeface="Arial" charset="0"/>
            </a:endParaRPr>
          </a:p>
        </p:txBody>
      </p:sp>
      <p:sp>
        <p:nvSpPr>
          <p:cNvPr id="5170" name="Text Box 143"/>
          <p:cNvSpPr txBox="1">
            <a:spLocks noChangeArrowheads="1"/>
          </p:cNvSpPr>
          <p:nvPr/>
        </p:nvSpPr>
        <p:spPr bwMode="auto">
          <a:xfrm>
            <a:off x="457200" y="3749675"/>
            <a:ext cx="304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p</a:t>
            </a:r>
            <a:r>
              <a:rPr lang="hu-HU" altLang="hu-HU" sz="800" baseline="-25000">
                <a:cs typeface="Arial" charset="0"/>
              </a:rPr>
              <a:t>1</a:t>
            </a:r>
            <a:endParaRPr lang="hu-HU" altLang="hu-HU" sz="800">
              <a:cs typeface="Arial" charset="0"/>
            </a:endParaRPr>
          </a:p>
        </p:txBody>
      </p:sp>
      <p:sp>
        <p:nvSpPr>
          <p:cNvPr id="5171" name="Text Box 144"/>
          <p:cNvSpPr txBox="1">
            <a:spLocks noChangeArrowheads="1"/>
          </p:cNvSpPr>
          <p:nvPr/>
        </p:nvSpPr>
        <p:spPr bwMode="auto">
          <a:xfrm>
            <a:off x="457200" y="3978275"/>
            <a:ext cx="304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p</a:t>
            </a:r>
            <a:r>
              <a:rPr lang="hu-HU" altLang="hu-HU" sz="800" baseline="-25000">
                <a:cs typeface="Arial" charset="0"/>
              </a:rPr>
              <a:t>0</a:t>
            </a:r>
            <a:endParaRPr lang="hu-HU" altLang="hu-HU" sz="800">
              <a:cs typeface="Arial" charset="0"/>
            </a:endParaRPr>
          </a:p>
        </p:txBody>
      </p:sp>
      <p:sp>
        <p:nvSpPr>
          <p:cNvPr id="5172" name="Text Box 145"/>
          <p:cNvSpPr txBox="1">
            <a:spLocks noChangeArrowheads="1"/>
          </p:cNvSpPr>
          <p:nvPr/>
        </p:nvSpPr>
        <p:spPr bwMode="auto">
          <a:xfrm>
            <a:off x="457200" y="4144963"/>
            <a:ext cx="30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p</a:t>
            </a:r>
            <a:r>
              <a:rPr lang="hu-HU" altLang="hu-HU" sz="800" baseline="-25000">
                <a:cs typeface="Arial" charset="0"/>
              </a:rPr>
              <a:t>2</a:t>
            </a:r>
            <a:endParaRPr lang="hu-HU" altLang="hu-HU" sz="800">
              <a:cs typeface="Arial" charset="0"/>
            </a:endParaRPr>
          </a:p>
        </p:txBody>
      </p:sp>
      <p:sp>
        <p:nvSpPr>
          <p:cNvPr id="5173" name="Text Box 146"/>
          <p:cNvSpPr txBox="1">
            <a:spLocks noChangeArrowheads="1"/>
          </p:cNvSpPr>
          <p:nvPr/>
        </p:nvSpPr>
        <p:spPr bwMode="auto">
          <a:xfrm>
            <a:off x="533400" y="2606675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 p</a:t>
            </a:r>
          </a:p>
        </p:txBody>
      </p:sp>
      <p:sp>
        <p:nvSpPr>
          <p:cNvPr id="5174" name="Rectangle 148"/>
          <p:cNvSpPr>
            <a:spLocks noChangeArrowheads="1"/>
          </p:cNvSpPr>
          <p:nvPr/>
        </p:nvSpPr>
        <p:spPr bwMode="auto">
          <a:xfrm>
            <a:off x="0" y="2840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>
              <a:cs typeface="Arial" charset="0"/>
            </a:endParaRPr>
          </a:p>
        </p:txBody>
      </p:sp>
      <p:sp>
        <p:nvSpPr>
          <p:cNvPr id="5175" name="Text Box 152"/>
          <p:cNvSpPr txBox="1">
            <a:spLocks noChangeArrowheads="1"/>
          </p:cNvSpPr>
          <p:nvPr/>
        </p:nvSpPr>
        <p:spPr bwMode="auto">
          <a:xfrm>
            <a:off x="2133600" y="4297363"/>
            <a:ext cx="30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</a:t>
            </a:r>
            <a:r>
              <a:rPr lang="hu-HU" altLang="hu-HU" sz="800" baseline="30000">
                <a:cs typeface="Arial" charset="0"/>
              </a:rPr>
              <a:t>D</a:t>
            </a:r>
            <a:endParaRPr lang="hu-HU" altLang="hu-HU" sz="800">
              <a:cs typeface="Arial" charset="0"/>
            </a:endParaRPr>
          </a:p>
        </p:txBody>
      </p:sp>
      <p:sp>
        <p:nvSpPr>
          <p:cNvPr id="5176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>
              <a:cs typeface="Arial" charset="0"/>
            </a:endParaRPr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381000" y="6048375"/>
          <a:ext cx="14192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2" name="Egyenlet" r:id="rId4" imgW="1422400" imgH="203200" progId="Equation.3">
                  <p:embed/>
                </p:oleObj>
              </mc:Choice>
              <mc:Fallback>
                <p:oleObj name="Egyenlet" r:id="rId4" imgW="1422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048375"/>
                        <a:ext cx="14192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7" name="Rectangle 156"/>
          <p:cNvSpPr>
            <a:spLocks noChangeArrowheads="1"/>
          </p:cNvSpPr>
          <p:nvPr/>
        </p:nvSpPr>
        <p:spPr bwMode="auto">
          <a:xfrm>
            <a:off x="0" y="381000"/>
            <a:ext cx="9144000" cy="640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altLang="hu-H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0660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ím 1"/>
          <p:cNvSpPr>
            <a:spLocks noGrp="1"/>
          </p:cNvSpPr>
          <p:nvPr>
            <p:ph type="ctrTitle" idx="4294967295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/>
          <a:p>
            <a:r>
              <a:rPr lang="hu-HU" sz="6000" smtClean="0"/>
              <a:t>A keynesiánus munkapiac</a:t>
            </a:r>
          </a:p>
        </p:txBody>
      </p:sp>
      <p:sp>
        <p:nvSpPr>
          <p:cNvPr id="18434" name="Alcím 2"/>
          <p:cNvSpPr>
            <a:spLocks noGrp="1"/>
          </p:cNvSpPr>
          <p:nvPr>
            <p:ph type="subTitle" idx="4294967295"/>
          </p:nvPr>
        </p:nvSpPr>
        <p:spPr>
          <a:xfrm>
            <a:off x="993775" y="3448050"/>
            <a:ext cx="7156450" cy="1722438"/>
          </a:xfrm>
        </p:spPr>
        <p:txBody>
          <a:bodyPr/>
          <a:lstStyle/>
          <a:p>
            <a:pPr marL="0" indent="0" algn="ctr" defTabSz="685800">
              <a:buFont typeface="Arial" charset="0"/>
              <a:buNone/>
            </a:pPr>
            <a:r>
              <a:rPr lang="hu-HU" sz="4200" smtClean="0"/>
              <a:t>Aggregát kínálati görbe levezetése</a:t>
            </a:r>
          </a:p>
        </p:txBody>
      </p:sp>
    </p:spTree>
    <p:extLst>
      <p:ext uri="{BB962C8B-B14F-4D97-AF65-F5344CB8AC3E}">
        <p14:creationId xmlns:p14="http://schemas.microsoft.com/office/powerpoint/2010/main" val="4146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MAKROÖKONOMIA                                          Előadás                                           Szabó Richard BMF KKGK VSZI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313AF-DA23-4F32-AE61-8D2ABCE783BF}" type="slidenum">
              <a:rPr lang="hu-HU" altLang="hu-HU"/>
              <a:pPr>
                <a:defRPr/>
              </a:pPr>
              <a:t>44</a:t>
            </a:fld>
            <a:endParaRPr lang="hu-HU" altLang="hu-HU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hu-HU" altLang="hu-HU" smtClean="0">
                <a:latin typeface="Times New Roman" pitchFamily="18" charset="0"/>
              </a:rPr>
              <a:t>A keynesiánus munkapiac sajátosságai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hu-HU" altLang="hu-HU" smtClean="0">
                <a:latin typeface="Times New Roman" pitchFamily="18" charset="0"/>
              </a:rPr>
              <a:t>A nominálbér rögzített, a reálbér az árszínvonal változásán keresztül alkalmazkodik</a:t>
            </a:r>
          </a:p>
          <a:p>
            <a:pPr>
              <a:buClr>
                <a:srgbClr val="FF0000"/>
              </a:buClr>
            </a:pPr>
            <a:r>
              <a:rPr lang="hu-HU" altLang="hu-HU" smtClean="0">
                <a:latin typeface="Times New Roman" pitchFamily="18" charset="0"/>
              </a:rPr>
              <a:t>A vállalati szektor az árszínvonal változásán keresztül alkalmazkodik a kereslethez</a:t>
            </a:r>
          </a:p>
          <a:p>
            <a:pPr>
              <a:buClr>
                <a:srgbClr val="FF0000"/>
              </a:buClr>
            </a:pPr>
            <a:r>
              <a:rPr lang="hu-HU" altLang="hu-HU" smtClean="0">
                <a:latin typeface="Times New Roman" pitchFamily="18" charset="0"/>
              </a:rPr>
              <a:t>Rövidebb oldal elve : a munka kereslet és kínálat közül mindig a kisebb határozza meg a foglalkoztatást</a:t>
            </a:r>
          </a:p>
          <a:p>
            <a:pPr>
              <a:buClr>
                <a:srgbClr val="FF0000"/>
              </a:buClr>
            </a:pPr>
            <a:endParaRPr lang="hu-HU" altLang="hu-H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4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MAKROÖKONOMIA                                          Előadás                                           Szabó Richard BMF KKGK VSZI</a:t>
            </a:r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49660-AD48-40F8-91C3-3FD12CD6C7E0}" type="slidenum">
              <a:rPr lang="hu-HU" altLang="hu-HU"/>
              <a:pPr>
                <a:defRPr/>
              </a:pPr>
              <a:t>45</a:t>
            </a:fld>
            <a:endParaRPr lang="hu-HU" altLang="hu-HU"/>
          </a:p>
        </p:txBody>
      </p:sp>
      <p:sp>
        <p:nvSpPr>
          <p:cNvPr id="553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hu-HU" altLang="hu-HU" smtClean="0">
                <a:latin typeface="Times New Roman" pitchFamily="18" charset="0"/>
              </a:rPr>
              <a:t>A foglalkoztatási függvény</a:t>
            </a:r>
          </a:p>
        </p:txBody>
      </p:sp>
      <p:sp>
        <p:nvSpPr>
          <p:cNvPr id="55369" name="Line 3"/>
          <p:cNvSpPr>
            <a:spLocks noChangeShapeType="1"/>
          </p:cNvSpPr>
          <p:nvPr/>
        </p:nvSpPr>
        <p:spPr bwMode="auto">
          <a:xfrm flipV="1">
            <a:off x="2057400" y="16764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5370" name="Line 4"/>
          <p:cNvSpPr>
            <a:spLocks noChangeShapeType="1"/>
          </p:cNvSpPr>
          <p:nvPr/>
        </p:nvSpPr>
        <p:spPr bwMode="auto">
          <a:xfrm>
            <a:off x="1524000" y="52578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55362" name="Object 66"/>
          <p:cNvGraphicFramePr>
            <a:graphicFrameLocks noChangeAspect="1"/>
          </p:cNvGraphicFramePr>
          <p:nvPr/>
        </p:nvGraphicFramePr>
        <p:xfrm>
          <a:off x="1214438" y="1393825"/>
          <a:ext cx="78898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0" name="Equation" r:id="rId3" imgW="317225" imgH="431425" progId="Equation.3">
                  <p:embed/>
                </p:oleObj>
              </mc:Choice>
              <mc:Fallback>
                <p:oleObj name="Equation" r:id="rId3" imgW="317225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1393825"/>
                        <a:ext cx="788987" cy="1073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71" name="Text Box 6"/>
          <p:cNvSpPr txBox="1">
            <a:spLocks noChangeArrowheads="1"/>
          </p:cNvSpPr>
          <p:nvPr/>
        </p:nvSpPr>
        <p:spPr bwMode="auto">
          <a:xfrm>
            <a:off x="1524000" y="533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altLang="hu-HU"/>
              <a:t>0</a:t>
            </a:r>
          </a:p>
        </p:txBody>
      </p:sp>
      <p:graphicFrame>
        <p:nvGraphicFramePr>
          <p:cNvPr id="55363" name="Object 67"/>
          <p:cNvGraphicFramePr>
            <a:graphicFrameLocks noChangeAspect="1"/>
          </p:cNvGraphicFramePr>
          <p:nvPr/>
        </p:nvGraphicFramePr>
        <p:xfrm>
          <a:off x="2897188" y="1884363"/>
          <a:ext cx="6318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1" name="Equation" r:id="rId5" imgW="253780" imgH="203024" progId="Equation.3">
                  <p:embed/>
                </p:oleObj>
              </mc:Choice>
              <mc:Fallback>
                <p:oleObj name="Equation" r:id="rId5" imgW="253780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1884363"/>
                        <a:ext cx="631825" cy="504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64" name="Object 68"/>
          <p:cNvGraphicFramePr>
            <a:graphicFrameLocks noChangeAspect="1"/>
          </p:cNvGraphicFramePr>
          <p:nvPr/>
        </p:nvGraphicFramePr>
        <p:xfrm>
          <a:off x="5713413" y="1812925"/>
          <a:ext cx="5984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2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413" y="1812925"/>
                        <a:ext cx="598487" cy="504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72" name="Line 10"/>
          <p:cNvSpPr>
            <a:spLocks noChangeShapeType="1"/>
          </p:cNvSpPr>
          <p:nvPr/>
        </p:nvSpPr>
        <p:spPr bwMode="auto">
          <a:xfrm>
            <a:off x="2590800" y="2362200"/>
            <a:ext cx="3505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5373" name="Line 11"/>
          <p:cNvSpPr>
            <a:spLocks noChangeShapeType="1"/>
          </p:cNvSpPr>
          <p:nvPr/>
        </p:nvSpPr>
        <p:spPr bwMode="auto">
          <a:xfrm flipV="1">
            <a:off x="2590800" y="2133600"/>
            <a:ext cx="38862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5374" name="Line 14"/>
          <p:cNvSpPr>
            <a:spLocks noChangeShapeType="1"/>
          </p:cNvSpPr>
          <p:nvPr/>
        </p:nvSpPr>
        <p:spPr bwMode="auto">
          <a:xfrm>
            <a:off x="4343400" y="3581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5375" name="Line 15"/>
          <p:cNvSpPr>
            <a:spLocks noChangeShapeType="1"/>
          </p:cNvSpPr>
          <p:nvPr/>
        </p:nvSpPr>
        <p:spPr bwMode="auto">
          <a:xfrm flipH="1">
            <a:off x="2057400" y="3581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55365" name="Object 69"/>
          <p:cNvGraphicFramePr>
            <a:graphicFrameLocks noChangeAspect="1"/>
          </p:cNvGraphicFramePr>
          <p:nvPr/>
        </p:nvGraphicFramePr>
        <p:xfrm>
          <a:off x="3932238" y="5330825"/>
          <a:ext cx="8207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3" name="Equation" r:id="rId9" imgW="330200" imgH="228600" progId="Equation.3">
                  <p:embed/>
                </p:oleObj>
              </mc:Choice>
              <mc:Fallback>
                <p:oleObj name="Equation" r:id="rId9" imgW="330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5330825"/>
                        <a:ext cx="820737" cy="568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Egyenes összekötő 2"/>
          <p:cNvCxnSpPr>
            <a:stCxn id="55372" idx="0"/>
            <a:endCxn id="55375" idx="0"/>
          </p:cNvCxnSpPr>
          <p:nvPr/>
        </p:nvCxnSpPr>
        <p:spPr>
          <a:xfrm>
            <a:off x="2590800" y="2362200"/>
            <a:ext cx="1752600" cy="12192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" name="Egyenes összekötő 4"/>
          <p:cNvCxnSpPr>
            <a:stCxn id="55373" idx="0"/>
            <a:endCxn id="55375" idx="0"/>
          </p:cNvCxnSpPr>
          <p:nvPr/>
        </p:nvCxnSpPr>
        <p:spPr>
          <a:xfrm flipV="1">
            <a:off x="2590800" y="3581400"/>
            <a:ext cx="1752600" cy="11430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5378" name="Szövegdoboz 6"/>
          <p:cNvSpPr txBox="1">
            <a:spLocks noChangeArrowheads="1"/>
          </p:cNvSpPr>
          <p:nvPr/>
        </p:nvSpPr>
        <p:spPr bwMode="auto">
          <a:xfrm>
            <a:off x="7524750" y="5330825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N</a:t>
            </a:r>
          </a:p>
        </p:txBody>
      </p:sp>
      <p:cxnSp>
        <p:nvCxnSpPr>
          <p:cNvPr id="13" name="Egyenes összekötő nyíllal 12"/>
          <p:cNvCxnSpPr/>
          <p:nvPr/>
        </p:nvCxnSpPr>
        <p:spPr>
          <a:xfrm flipH="1" flipV="1">
            <a:off x="3708400" y="3141663"/>
            <a:ext cx="1800225" cy="287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80" name="Szövegdoboz 13"/>
          <p:cNvSpPr txBox="1">
            <a:spLocks noChangeArrowheads="1"/>
          </p:cNvSpPr>
          <p:nvPr/>
        </p:nvSpPr>
        <p:spPr bwMode="auto">
          <a:xfrm>
            <a:off x="5580063" y="3141663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Foglalkoztatási</a:t>
            </a:r>
          </a:p>
          <a:p>
            <a:r>
              <a:rPr lang="hu-HU"/>
              <a:t>függvény</a:t>
            </a:r>
          </a:p>
        </p:txBody>
      </p:sp>
    </p:spTree>
    <p:extLst>
      <p:ext uri="{BB962C8B-B14F-4D97-AF65-F5344CB8AC3E}">
        <p14:creationId xmlns:p14="http://schemas.microsoft.com/office/powerpoint/2010/main" val="152295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MAKROÖKONOMIA                                          Előadás                                           Szabó Richard BMF KKGK VSZI</a:t>
            </a:r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47E7D-2385-4F17-88E7-6DA3FE88484A}" type="slidenum">
              <a:rPr lang="hu-HU" altLang="hu-HU"/>
              <a:pPr>
                <a:defRPr/>
              </a:pPr>
              <a:t>46</a:t>
            </a:fld>
            <a:endParaRPr lang="hu-HU" altLang="hu-HU"/>
          </a:p>
        </p:txBody>
      </p:sp>
      <p:sp>
        <p:nvSpPr>
          <p:cNvPr id="563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hu-HU" altLang="hu-HU" sz="3200" b="1" dirty="0" smtClean="0">
                <a:latin typeface="Times New Roman" pitchFamily="18" charset="0"/>
              </a:rPr>
              <a:t>Konstans munkakínálat – gyakori feltevés, hogy független a reálbértől</a:t>
            </a:r>
          </a:p>
        </p:txBody>
      </p:sp>
      <p:sp>
        <p:nvSpPr>
          <p:cNvPr id="56393" name="Line 3"/>
          <p:cNvSpPr>
            <a:spLocks noChangeShapeType="1"/>
          </p:cNvSpPr>
          <p:nvPr/>
        </p:nvSpPr>
        <p:spPr bwMode="auto">
          <a:xfrm flipV="1">
            <a:off x="2057400" y="16764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6394" name="Line 4"/>
          <p:cNvSpPr>
            <a:spLocks noChangeShapeType="1"/>
          </p:cNvSpPr>
          <p:nvPr/>
        </p:nvSpPr>
        <p:spPr bwMode="auto">
          <a:xfrm>
            <a:off x="1524000" y="52578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56386" name="Object 66"/>
          <p:cNvGraphicFramePr>
            <a:graphicFrameLocks noChangeAspect="1"/>
          </p:cNvGraphicFramePr>
          <p:nvPr/>
        </p:nvGraphicFramePr>
        <p:xfrm>
          <a:off x="1214438" y="1393825"/>
          <a:ext cx="78898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14" name="Equation" r:id="rId3" imgW="317225" imgH="431425" progId="Equation.3">
                  <p:embed/>
                </p:oleObj>
              </mc:Choice>
              <mc:Fallback>
                <p:oleObj name="Equation" r:id="rId3" imgW="317225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1393825"/>
                        <a:ext cx="788987" cy="1073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95" name="Text Box 6"/>
          <p:cNvSpPr txBox="1">
            <a:spLocks noChangeArrowheads="1"/>
          </p:cNvSpPr>
          <p:nvPr/>
        </p:nvSpPr>
        <p:spPr bwMode="auto">
          <a:xfrm>
            <a:off x="1524000" y="533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altLang="hu-HU"/>
              <a:t>0</a:t>
            </a:r>
          </a:p>
        </p:txBody>
      </p:sp>
      <p:graphicFrame>
        <p:nvGraphicFramePr>
          <p:cNvPr id="56387" name="Object 67"/>
          <p:cNvGraphicFramePr>
            <a:graphicFrameLocks noChangeAspect="1"/>
          </p:cNvGraphicFramePr>
          <p:nvPr/>
        </p:nvGraphicFramePr>
        <p:xfrm>
          <a:off x="2897188" y="1884363"/>
          <a:ext cx="6318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15" name="Equation" r:id="rId5" imgW="253780" imgH="203024" progId="Equation.3">
                  <p:embed/>
                </p:oleObj>
              </mc:Choice>
              <mc:Fallback>
                <p:oleObj name="Equation" r:id="rId5" imgW="253780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1884363"/>
                        <a:ext cx="631825" cy="504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88" name="Object 68"/>
          <p:cNvGraphicFramePr>
            <a:graphicFrameLocks noChangeAspect="1"/>
          </p:cNvGraphicFramePr>
          <p:nvPr/>
        </p:nvGraphicFramePr>
        <p:xfrm>
          <a:off x="6205538" y="2924175"/>
          <a:ext cx="5984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16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2924175"/>
                        <a:ext cx="598487" cy="504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58" name="Line 10"/>
          <p:cNvSpPr>
            <a:spLocks noChangeShapeType="1"/>
          </p:cNvSpPr>
          <p:nvPr/>
        </p:nvSpPr>
        <p:spPr bwMode="auto">
          <a:xfrm>
            <a:off x="2590800" y="2362200"/>
            <a:ext cx="3505200" cy="2438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6397" name="Line 14"/>
          <p:cNvSpPr>
            <a:spLocks noChangeShapeType="1"/>
          </p:cNvSpPr>
          <p:nvPr/>
        </p:nvSpPr>
        <p:spPr bwMode="auto">
          <a:xfrm>
            <a:off x="4343400" y="3581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398" name="Line 15"/>
          <p:cNvSpPr>
            <a:spLocks noChangeShapeType="1"/>
          </p:cNvSpPr>
          <p:nvPr/>
        </p:nvSpPr>
        <p:spPr bwMode="auto">
          <a:xfrm flipH="1">
            <a:off x="2057400" y="3581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56389" name="Object 69"/>
          <p:cNvGraphicFramePr>
            <a:graphicFrameLocks noChangeAspect="1"/>
          </p:cNvGraphicFramePr>
          <p:nvPr/>
        </p:nvGraphicFramePr>
        <p:xfrm>
          <a:off x="3932238" y="5330825"/>
          <a:ext cx="8207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17" name="Equation" r:id="rId9" imgW="330200" imgH="228600" progId="Equation.3">
                  <p:embed/>
                </p:oleObj>
              </mc:Choice>
              <mc:Fallback>
                <p:oleObj name="Equation" r:id="rId9" imgW="330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5330825"/>
                        <a:ext cx="820737" cy="568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99" name="Szövegdoboz 6"/>
          <p:cNvSpPr txBox="1">
            <a:spLocks noChangeArrowheads="1"/>
          </p:cNvSpPr>
          <p:nvPr/>
        </p:nvSpPr>
        <p:spPr bwMode="auto">
          <a:xfrm>
            <a:off x="7524750" y="5330825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N</a:t>
            </a:r>
          </a:p>
        </p:txBody>
      </p:sp>
      <p:cxnSp>
        <p:nvCxnSpPr>
          <p:cNvPr id="9" name="Egyenes összekötő 8"/>
          <p:cNvCxnSpPr>
            <a:stCxn id="56398" idx="1"/>
          </p:cNvCxnSpPr>
          <p:nvPr/>
        </p:nvCxnSpPr>
        <p:spPr>
          <a:xfrm flipV="1">
            <a:off x="2057400" y="3581400"/>
            <a:ext cx="47466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mtClean="0"/>
              <a:t>Aggregált kínálat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171450" indent="-171450" defTabSz="685800"/>
            <a:r>
              <a:rPr lang="hu-HU" altLang="hu-HU" dirty="0" smtClean="0"/>
              <a:t>Aggregát kínálat: (AS) azt mutatja meg, hogy a vállalati szektor a különböző kibocsátási szinteket milyen árszínvonal mellett képes előállítani.</a:t>
            </a:r>
          </a:p>
          <a:p>
            <a:pPr marL="171450" indent="-171450" defTabSz="685800"/>
            <a:r>
              <a:rPr lang="hu-HU" altLang="hu-HU" dirty="0" smtClean="0"/>
              <a:t>A munkapiacból vezetjük le</a:t>
            </a:r>
          </a:p>
        </p:txBody>
      </p:sp>
    </p:spTree>
    <p:extLst>
      <p:ext uri="{BB962C8B-B14F-4D97-AF65-F5344CB8AC3E}">
        <p14:creationId xmlns:p14="http://schemas.microsoft.com/office/powerpoint/2010/main" val="8966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mtClean="0"/>
              <a:t>AS levezetése konstans munkakínálat esetén</a:t>
            </a:r>
          </a:p>
        </p:txBody>
      </p:sp>
      <p:sp>
        <p:nvSpPr>
          <p:cNvPr id="2152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1916113"/>
            <a:ext cx="3981450" cy="4114800"/>
          </a:xfrm>
        </p:spPr>
        <p:txBody>
          <a:bodyPr/>
          <a:lstStyle/>
          <a:p>
            <a:pPr marL="171450" indent="-171450" defTabSz="685800"/>
            <a:r>
              <a:rPr lang="hu-HU" altLang="hu-HU" sz="2800" dirty="0" smtClean="0"/>
              <a:t>Az aggregát kínálati függvény felső szakasza függőleges, ha a munkakínálat konstans.</a:t>
            </a:r>
          </a:p>
          <a:p>
            <a:pPr marL="171450" indent="-171450" defTabSz="685800"/>
            <a:r>
              <a:rPr lang="hu-HU" altLang="hu-HU" sz="2800" dirty="0" smtClean="0"/>
              <a:t>Tipikus a potenciális kibocsátás előtti helyzet (emelkedő szakasz)</a:t>
            </a:r>
          </a:p>
        </p:txBody>
      </p:sp>
      <p:graphicFrame>
        <p:nvGraphicFramePr>
          <p:cNvPr id="21527" name="Object 2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79838" y="1531938"/>
          <a:ext cx="5364162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3" r:id="rId3" imgW="4859536" imgH="3877270" progId="">
                  <p:embed/>
                </p:oleObj>
              </mc:Choice>
              <mc:Fallback>
                <p:oleObj r:id="rId3" imgW="4859536" imgH="387727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531938"/>
                        <a:ext cx="5364162" cy="427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0" name="Szövegdoboz 1"/>
          <p:cNvSpPr txBox="1">
            <a:spLocks noChangeArrowheads="1"/>
          </p:cNvSpPr>
          <p:nvPr/>
        </p:nvSpPr>
        <p:spPr bwMode="auto">
          <a:xfrm>
            <a:off x="7956550" y="5441950"/>
            <a:ext cx="658813" cy="3698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Y(N)</a:t>
            </a:r>
          </a:p>
        </p:txBody>
      </p:sp>
      <p:sp>
        <p:nvSpPr>
          <p:cNvPr id="21531" name="Szövegdoboz 2"/>
          <p:cNvSpPr txBox="1">
            <a:spLocks noChangeArrowheads="1"/>
          </p:cNvSpPr>
          <p:nvPr/>
        </p:nvSpPr>
        <p:spPr bwMode="auto">
          <a:xfrm>
            <a:off x="4354513" y="4652963"/>
            <a:ext cx="466725" cy="3698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Ns</a:t>
            </a:r>
          </a:p>
        </p:txBody>
      </p:sp>
      <p:sp>
        <p:nvSpPr>
          <p:cNvPr id="21532" name="Szövegdoboz 3"/>
          <p:cNvSpPr txBox="1">
            <a:spLocks noChangeArrowheads="1"/>
          </p:cNvSpPr>
          <p:nvPr/>
        </p:nvSpPr>
        <p:spPr bwMode="auto">
          <a:xfrm>
            <a:off x="4284663" y="3906838"/>
            <a:ext cx="550862" cy="3698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Nd</a:t>
            </a:r>
          </a:p>
        </p:txBody>
      </p:sp>
      <p:sp>
        <p:nvSpPr>
          <p:cNvPr id="21533" name="Szövegdoboz 4"/>
          <p:cNvSpPr txBox="1">
            <a:spLocks noChangeArrowheads="1"/>
          </p:cNvSpPr>
          <p:nvPr/>
        </p:nvSpPr>
        <p:spPr bwMode="auto">
          <a:xfrm>
            <a:off x="6554788" y="3973513"/>
            <a:ext cx="481012" cy="9239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N1</a:t>
            </a:r>
          </a:p>
          <a:p>
            <a:endParaRPr lang="hu-HU"/>
          </a:p>
          <a:p>
            <a:r>
              <a:rPr lang="hu-HU"/>
              <a:t>N0</a:t>
            </a:r>
          </a:p>
        </p:txBody>
      </p:sp>
      <p:sp>
        <p:nvSpPr>
          <p:cNvPr id="21534" name="Szövegdoboz 5"/>
          <p:cNvSpPr txBox="1">
            <a:spLocks noChangeArrowheads="1"/>
          </p:cNvSpPr>
          <p:nvPr/>
        </p:nvSpPr>
        <p:spPr bwMode="auto">
          <a:xfrm>
            <a:off x="6554788" y="5457825"/>
            <a:ext cx="352425" cy="3698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348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9462"/>
          </a:xfrm>
        </p:spPr>
        <p:txBody>
          <a:bodyPr/>
          <a:lstStyle/>
          <a:p>
            <a:r>
              <a:rPr lang="hu-HU" altLang="hu-HU" sz="3200" smtClean="0"/>
              <a:t>AS levezetése emelkedő munkakínálat esetén</a:t>
            </a:r>
          </a:p>
        </p:txBody>
      </p:sp>
      <p:graphicFrame>
        <p:nvGraphicFramePr>
          <p:cNvPr id="19478" name="Object 2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001963" y="1327150"/>
          <a:ext cx="5894387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7" r:id="rId3" imgW="5898059" imgH="4872930" progId="">
                  <p:embed/>
                </p:oleObj>
              </mc:Choice>
              <mc:Fallback>
                <p:oleObj r:id="rId3" imgW="5898059" imgH="487293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1327150"/>
                        <a:ext cx="5894387" cy="486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4294967295"/>
          </p:nvPr>
        </p:nvSpPr>
        <p:spPr>
          <a:xfrm>
            <a:off x="250825" y="1916113"/>
            <a:ext cx="3429000" cy="4114800"/>
          </a:xfrm>
          <a:blipFill rotWithShape="0">
            <a:blip r:embed="rId5"/>
            <a:stretch>
              <a:fillRect l="-3197" t="-1333" r="-1243"/>
            </a:stretch>
          </a:blipFill>
        </p:spPr>
        <p:txBody>
          <a:bodyPr/>
          <a:lstStyle/>
          <a:p>
            <a:pPr>
              <a:defRPr/>
            </a:pPr>
            <a:r>
              <a:rPr lang="hu-HU">
                <a:noFill/>
              </a:rPr>
              <a:t> </a:t>
            </a:r>
          </a:p>
        </p:txBody>
      </p:sp>
      <p:sp>
        <p:nvSpPr>
          <p:cNvPr id="19481" name="Szövegdoboz 8"/>
          <p:cNvSpPr txBox="1">
            <a:spLocks noChangeArrowheads="1"/>
          </p:cNvSpPr>
          <p:nvPr/>
        </p:nvSpPr>
        <p:spPr bwMode="auto">
          <a:xfrm>
            <a:off x="3503613" y="5835650"/>
            <a:ext cx="32861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19482" name="Szövegdoboz 3"/>
          <p:cNvSpPr txBox="1">
            <a:spLocks noChangeArrowheads="1"/>
          </p:cNvSpPr>
          <p:nvPr/>
        </p:nvSpPr>
        <p:spPr bwMode="auto">
          <a:xfrm>
            <a:off x="5773738" y="5827713"/>
            <a:ext cx="350837" cy="3683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N</a:t>
            </a:r>
          </a:p>
        </p:txBody>
      </p:sp>
      <p:sp>
        <p:nvSpPr>
          <p:cNvPr id="19483" name="Szövegdoboz 4"/>
          <p:cNvSpPr txBox="1">
            <a:spLocks noChangeArrowheads="1"/>
          </p:cNvSpPr>
          <p:nvPr/>
        </p:nvSpPr>
        <p:spPr bwMode="auto">
          <a:xfrm>
            <a:off x="7667625" y="5661025"/>
            <a:ext cx="849313" cy="3698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Y(N)</a:t>
            </a:r>
          </a:p>
        </p:txBody>
      </p:sp>
      <p:sp>
        <p:nvSpPr>
          <p:cNvPr id="19484" name="Szövegdoboz 6"/>
          <p:cNvSpPr txBox="1">
            <a:spLocks noChangeArrowheads="1"/>
          </p:cNvSpPr>
          <p:nvPr/>
        </p:nvSpPr>
        <p:spPr bwMode="auto">
          <a:xfrm>
            <a:off x="3470275" y="5651500"/>
            <a:ext cx="466725" cy="3698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Ns</a:t>
            </a:r>
          </a:p>
        </p:txBody>
      </p:sp>
      <p:sp>
        <p:nvSpPr>
          <p:cNvPr id="19485" name="Szövegdoboz 7"/>
          <p:cNvSpPr txBox="1">
            <a:spLocks noChangeArrowheads="1"/>
          </p:cNvSpPr>
          <p:nvPr/>
        </p:nvSpPr>
        <p:spPr bwMode="auto">
          <a:xfrm>
            <a:off x="3286125" y="3898900"/>
            <a:ext cx="479425" cy="3698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Nd</a:t>
            </a:r>
          </a:p>
        </p:txBody>
      </p:sp>
      <p:sp>
        <p:nvSpPr>
          <p:cNvPr id="19486" name="Szövegdoboz 9"/>
          <p:cNvSpPr txBox="1">
            <a:spLocks noChangeArrowheads="1"/>
          </p:cNvSpPr>
          <p:nvPr/>
        </p:nvSpPr>
        <p:spPr bwMode="auto">
          <a:xfrm>
            <a:off x="5773738" y="3917950"/>
            <a:ext cx="527050" cy="14779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N1</a:t>
            </a:r>
          </a:p>
          <a:p>
            <a:endParaRPr lang="hu-HU"/>
          </a:p>
          <a:p>
            <a:r>
              <a:rPr lang="hu-HU"/>
              <a:t>N2</a:t>
            </a:r>
          </a:p>
          <a:p>
            <a:endParaRPr lang="hu-HU"/>
          </a:p>
          <a:p>
            <a:r>
              <a:rPr lang="hu-HU"/>
              <a:t>N0</a:t>
            </a:r>
          </a:p>
        </p:txBody>
      </p:sp>
    </p:spTree>
    <p:extLst>
      <p:ext uri="{BB962C8B-B14F-4D97-AF65-F5344CB8AC3E}">
        <p14:creationId xmlns:p14="http://schemas.microsoft.com/office/powerpoint/2010/main" val="37055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hu-HU" sz="3600" b="1" dirty="0" smtClean="0"/>
              <a:t>Előzmények: mennyiségi pénzelmélet két változata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53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196752"/>
                <a:ext cx="8229600" cy="5040560"/>
              </a:xfrm>
            </p:spPr>
            <p:txBody>
              <a:bodyPr/>
              <a:lstStyle/>
              <a:p>
                <a:pPr eaLnBrk="1" hangingPunct="1"/>
                <a:r>
                  <a:rPr lang="hu-HU" dirty="0" smtClean="0"/>
                  <a:t>I. A Fischer-féle forgalmi egyenlet: </a:t>
                </a:r>
              </a:p>
              <a:p>
                <a:pPr eaLnBrk="1" hangingPunct="1"/>
                <a:r>
                  <a:rPr lang="hu-HU" dirty="0" smtClean="0"/>
                  <a:t>MV=PQ=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hu-HU" sz="4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hu-HU" sz="4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hu-HU" sz="4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hu-HU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hu-HU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4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u-HU" sz="4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hu-H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4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4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u-HU" dirty="0" smtClean="0"/>
                  <a:t> </a:t>
                </a:r>
              </a:p>
              <a:p>
                <a:pPr eaLnBrk="1" hangingPunct="1"/>
                <a:r>
                  <a:rPr lang="hu-HU" dirty="0" smtClean="0"/>
                  <a:t>M a pénzkínálat</a:t>
                </a:r>
              </a:p>
              <a:p>
                <a:pPr eaLnBrk="1" hangingPunct="1"/>
                <a:r>
                  <a:rPr lang="hu-HU" dirty="0" smtClean="0"/>
                  <a:t>V: a pénz forgási sebessége, azt mutatja meg, hogy egységnyi pénz adott időszak alatt hányszor cserél gazdát.</a:t>
                </a:r>
              </a:p>
              <a:p>
                <a:pPr eaLnBrk="1" hangingPunct="1"/>
                <a:r>
                  <a:rPr lang="hu-HU" dirty="0" smtClean="0"/>
                  <a:t>Q: reálkibocsátás, P: árszínvonal</a:t>
                </a:r>
              </a:p>
              <a:p>
                <a:pPr eaLnBrk="1" hangingPunct="1"/>
                <a:r>
                  <a:rPr lang="hu-HU" dirty="0" smtClean="0"/>
                  <a:t>Értelmezhető, mint a forgalomhoz szükséges pénzmennyiség</a:t>
                </a:r>
              </a:p>
            </p:txBody>
          </p:sp>
        </mc:Choice>
        <mc:Fallback>
          <p:sp>
            <p:nvSpPr>
              <p:cNvPr id="2253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196752"/>
                <a:ext cx="8229600" cy="5040560"/>
              </a:xfrm>
              <a:blipFill rotWithShape="0">
                <a:blip r:embed="rId2"/>
                <a:stretch>
                  <a:fillRect l="-1704" t="-1572" b="-556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4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AS-AD rendszer</a:t>
            </a:r>
          </a:p>
        </p:txBody>
      </p:sp>
      <p:graphicFrame>
        <p:nvGraphicFramePr>
          <p:cNvPr id="1047" name="Object 23"/>
          <p:cNvGraphicFramePr>
            <a:graphicFrameLocks noGrp="1" noChangeAspect="1"/>
          </p:cNvGraphicFramePr>
          <p:nvPr>
            <p:ph idx="1"/>
          </p:nvPr>
        </p:nvGraphicFramePr>
        <p:xfrm>
          <a:off x="2411413" y="374650"/>
          <a:ext cx="5472112" cy="647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1" r:id="rId3" imgW="5420320" imgH="6410623" progId="">
                  <p:embed/>
                </p:oleObj>
              </mc:Choice>
              <mc:Fallback>
                <p:oleObj r:id="rId3" imgW="5420320" imgH="6410623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74650"/>
                        <a:ext cx="5472112" cy="647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" name="Szövegdoboz 3"/>
          <p:cNvSpPr txBox="1">
            <a:spLocks noChangeArrowheads="1"/>
          </p:cNvSpPr>
          <p:nvPr/>
        </p:nvSpPr>
        <p:spPr bwMode="auto">
          <a:xfrm>
            <a:off x="2517775" y="4995863"/>
            <a:ext cx="617538" cy="3683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N</a:t>
            </a:r>
            <a:r>
              <a:rPr lang="hu-HU" sz="1200"/>
              <a:t>D</a:t>
            </a:r>
            <a:endParaRPr lang="hu-HU"/>
          </a:p>
        </p:txBody>
      </p:sp>
      <p:sp>
        <p:nvSpPr>
          <p:cNvPr id="1050" name="Szövegdoboz 4"/>
          <p:cNvSpPr txBox="1">
            <a:spLocks noChangeArrowheads="1"/>
          </p:cNvSpPr>
          <p:nvPr/>
        </p:nvSpPr>
        <p:spPr bwMode="auto">
          <a:xfrm flipH="1">
            <a:off x="2700338" y="5732463"/>
            <a:ext cx="617537" cy="3698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N</a:t>
            </a:r>
            <a:r>
              <a:rPr lang="hu-HU" sz="1200"/>
              <a:t>S</a:t>
            </a:r>
            <a:endParaRPr lang="hu-HU"/>
          </a:p>
        </p:txBody>
      </p:sp>
      <p:sp>
        <p:nvSpPr>
          <p:cNvPr id="1051" name="Szövegdoboz 5"/>
          <p:cNvSpPr txBox="1">
            <a:spLocks noChangeArrowheads="1"/>
          </p:cNvSpPr>
          <p:nvPr/>
        </p:nvSpPr>
        <p:spPr bwMode="auto">
          <a:xfrm>
            <a:off x="5292725" y="6524625"/>
            <a:ext cx="358775" cy="3698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N</a:t>
            </a:r>
          </a:p>
        </p:txBody>
      </p:sp>
      <p:sp>
        <p:nvSpPr>
          <p:cNvPr id="1052" name="Szövegdoboz 7"/>
          <p:cNvSpPr txBox="1">
            <a:spLocks noChangeArrowheads="1"/>
          </p:cNvSpPr>
          <p:nvPr/>
        </p:nvSpPr>
        <p:spPr bwMode="auto">
          <a:xfrm flipH="1">
            <a:off x="5086350" y="4941888"/>
            <a:ext cx="536575" cy="3683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N</a:t>
            </a:r>
            <a:r>
              <a:rPr lang="hu-HU" sz="1200"/>
              <a:t>1</a:t>
            </a:r>
            <a:endParaRPr lang="hu-HU"/>
          </a:p>
        </p:txBody>
      </p:sp>
      <p:sp>
        <p:nvSpPr>
          <p:cNvPr id="1053" name="Szövegdoboz 8"/>
          <p:cNvSpPr txBox="1">
            <a:spLocks noChangeArrowheads="1"/>
          </p:cNvSpPr>
          <p:nvPr/>
        </p:nvSpPr>
        <p:spPr bwMode="auto">
          <a:xfrm>
            <a:off x="5086350" y="5516563"/>
            <a:ext cx="565150" cy="3698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N</a:t>
            </a:r>
            <a:r>
              <a:rPr lang="hu-HU" sz="1200"/>
              <a:t>0</a:t>
            </a:r>
            <a:endParaRPr lang="hu-HU"/>
          </a:p>
        </p:txBody>
      </p:sp>
      <p:sp>
        <p:nvSpPr>
          <p:cNvPr id="1054" name="Szövegdoboz 9"/>
          <p:cNvSpPr txBox="1">
            <a:spLocks noChangeArrowheads="1"/>
          </p:cNvSpPr>
          <p:nvPr/>
        </p:nvSpPr>
        <p:spPr bwMode="auto">
          <a:xfrm>
            <a:off x="6675438" y="6524625"/>
            <a:ext cx="1136650" cy="3698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smtClean="0"/>
              <a:t>Y(N</a:t>
            </a:r>
            <a:r>
              <a:rPr lang="hu-HU"/>
              <a:t>)</a:t>
            </a:r>
          </a:p>
        </p:txBody>
      </p:sp>
      <p:sp>
        <p:nvSpPr>
          <p:cNvPr id="1055" name="Szövegdoboz 10"/>
          <p:cNvSpPr txBox="1">
            <a:spLocks noChangeArrowheads="1"/>
          </p:cNvSpPr>
          <p:nvPr/>
        </p:nvSpPr>
        <p:spPr bwMode="auto">
          <a:xfrm>
            <a:off x="4860032" y="374650"/>
            <a:ext cx="364103" cy="3693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dirty="0"/>
              <a:t>r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4860032" y="1417638"/>
            <a:ext cx="432693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dirty="0"/>
              <a:t>r</a:t>
            </a:r>
            <a:r>
              <a:rPr lang="hu-HU" sz="1050" dirty="0" smtClean="0"/>
              <a:t>1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05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Kitekintés: A neoklasszikus modell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 AS a tökéletes munkapiacból vezethető le</a:t>
            </a:r>
          </a:p>
          <a:p>
            <a:r>
              <a:rPr lang="hu-HU" dirty="0" smtClean="0"/>
              <a:t>Lásd alább!</a:t>
            </a:r>
          </a:p>
          <a:p>
            <a:r>
              <a:rPr lang="hu-HU" dirty="0" smtClean="0"/>
              <a:t>Az AD a pénzpiacból vezethető le egyszerűen:</a:t>
            </a:r>
          </a:p>
          <a:p>
            <a:r>
              <a:rPr lang="hu-HU" dirty="0" smtClean="0"/>
              <a:t>M=</a:t>
            </a:r>
            <a:r>
              <a:rPr lang="hu-HU" dirty="0" err="1" smtClean="0"/>
              <a:t>kPY</a:t>
            </a:r>
            <a:r>
              <a:rPr lang="hu-HU" dirty="0" smtClean="0"/>
              <a:t> → P=M/</a:t>
            </a:r>
            <a:r>
              <a:rPr lang="hu-HU" dirty="0" err="1" smtClean="0"/>
              <a:t>kY</a:t>
            </a:r>
            <a:endParaRPr lang="hu-HU" dirty="0" smtClean="0"/>
          </a:p>
          <a:p>
            <a:r>
              <a:rPr lang="hu-HU" dirty="0" smtClean="0"/>
              <a:t>Monetarista </a:t>
            </a:r>
            <a:r>
              <a:rPr lang="hu-HU" dirty="0" err="1" smtClean="0"/>
              <a:t>AD-görbe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1626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9605" y="5938985"/>
            <a:ext cx="822634" cy="18421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08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97" spc="-4" dirty="0">
                <a:latin typeface="Arial"/>
                <a:cs typeface="Arial"/>
              </a:rPr>
              <a:t>20</a:t>
            </a:r>
            <a:r>
              <a:rPr sz="1197" spc="-13" dirty="0">
                <a:latin typeface="Arial"/>
                <a:cs typeface="Arial"/>
              </a:rPr>
              <a:t>1</a:t>
            </a:r>
            <a:r>
              <a:rPr sz="1197" spc="-4" dirty="0">
                <a:latin typeface="Arial"/>
                <a:cs typeface="Arial"/>
              </a:rPr>
              <a:t>4</a:t>
            </a:r>
            <a:r>
              <a:rPr sz="1197" spc="-9" dirty="0">
                <a:latin typeface="Arial"/>
                <a:cs typeface="Arial"/>
              </a:rPr>
              <a:t>.</a:t>
            </a:r>
            <a:r>
              <a:rPr sz="1197" spc="-4" dirty="0">
                <a:latin typeface="Arial"/>
                <a:cs typeface="Arial"/>
              </a:rPr>
              <a:t>0</a:t>
            </a:r>
            <a:r>
              <a:rPr sz="1197" spc="-13" dirty="0">
                <a:latin typeface="Arial"/>
                <a:cs typeface="Arial"/>
              </a:rPr>
              <a:t>2</a:t>
            </a:r>
            <a:r>
              <a:rPr sz="1197" spc="4" dirty="0">
                <a:latin typeface="Arial"/>
                <a:cs typeface="Arial"/>
              </a:rPr>
              <a:t>.</a:t>
            </a:r>
            <a:r>
              <a:rPr sz="1197" spc="-13" dirty="0">
                <a:latin typeface="Arial"/>
                <a:cs typeface="Arial"/>
              </a:rPr>
              <a:t>1</a:t>
            </a:r>
            <a:r>
              <a:rPr sz="1197" spc="-4" dirty="0">
                <a:latin typeface="Arial"/>
                <a:cs typeface="Arial"/>
              </a:rPr>
              <a:t>8</a:t>
            </a:r>
            <a:r>
              <a:rPr sz="1197" dirty="0">
                <a:latin typeface="Arial"/>
                <a:cs typeface="Arial"/>
              </a:rPr>
              <a:t>.</a:t>
            </a:r>
            <a:endParaRPr sz="1197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6793" y="5938985"/>
            <a:ext cx="191405" cy="18421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08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97" spc="-4" dirty="0">
                <a:latin typeface="Arial"/>
                <a:cs typeface="Arial"/>
              </a:rPr>
              <a:t>1</a:t>
            </a:r>
            <a:r>
              <a:rPr sz="1197" dirty="0">
                <a:latin typeface="Arial"/>
                <a:cs typeface="Arial"/>
              </a:rPr>
              <a:t>6</a:t>
            </a:r>
            <a:endParaRPr sz="1197">
              <a:latin typeface="Arial"/>
              <a:cs typeface="Arial"/>
            </a:endParaRPr>
          </a:p>
        </p:txBody>
      </p:sp>
      <p:sp>
        <p:nvSpPr>
          <p:cNvPr id="60419" name="object 4"/>
          <p:cNvSpPr txBox="1">
            <a:spLocks noChangeArrowheads="1"/>
          </p:cNvSpPr>
          <p:nvPr/>
        </p:nvSpPr>
        <p:spPr bwMode="auto">
          <a:xfrm>
            <a:off x="803646" y="476672"/>
            <a:ext cx="7303254" cy="70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0860">
              <a:lnSpc>
                <a:spcPct val="70000"/>
              </a:lnSpc>
            </a:pPr>
            <a:r>
              <a:rPr lang="hu-HU" sz="3249" b="1" dirty="0" err="1">
                <a:latin typeface="Arial Narrow" pitchFamily="34" charset="0"/>
              </a:rPr>
              <a:t>Aggregált</a:t>
            </a:r>
            <a:r>
              <a:rPr lang="hu-HU" sz="3249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49" b="1" dirty="0">
                <a:latin typeface="Arial Narrow" pitchFamily="34" charset="0"/>
              </a:rPr>
              <a:t>kínálati</a:t>
            </a:r>
            <a:r>
              <a:rPr lang="hu-HU" sz="3249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49" b="1" dirty="0">
                <a:latin typeface="Arial Narrow" pitchFamily="34" charset="0"/>
              </a:rPr>
              <a:t>függvény</a:t>
            </a:r>
            <a:r>
              <a:rPr lang="hu-HU" sz="3249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49" b="1" dirty="0">
                <a:latin typeface="Arial Narrow" pitchFamily="34" charset="0"/>
              </a:rPr>
              <a:t>meghatározása</a:t>
            </a:r>
            <a:r>
              <a:rPr lang="hu-HU" sz="3249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49" b="1" dirty="0">
                <a:latin typeface="Arial Narrow" pitchFamily="34" charset="0"/>
              </a:rPr>
              <a:t>a</a:t>
            </a:r>
            <a:r>
              <a:rPr lang="hu-HU" sz="3249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49" b="1" dirty="0">
                <a:latin typeface="Arial Narrow" pitchFamily="34" charset="0"/>
              </a:rPr>
              <a:t>neoklasszikus</a:t>
            </a:r>
            <a:r>
              <a:rPr lang="hu-HU" sz="3249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49" b="1" dirty="0" smtClean="0">
                <a:latin typeface="Arial Narrow" pitchFamily="34" charset="0"/>
              </a:rPr>
              <a:t>modellben</a:t>
            </a:r>
            <a:endParaRPr lang="hu-HU" sz="3249" dirty="0">
              <a:latin typeface="Arial Narrow" pitchFamily="34" charset="0"/>
            </a:endParaRPr>
          </a:p>
        </p:txBody>
      </p:sp>
      <p:sp>
        <p:nvSpPr>
          <p:cNvPr id="60420" name="object 5"/>
          <p:cNvSpPr txBox="1">
            <a:spLocks noChangeArrowheads="1"/>
          </p:cNvSpPr>
          <p:nvPr/>
        </p:nvSpPr>
        <p:spPr bwMode="auto">
          <a:xfrm>
            <a:off x="467544" y="1877001"/>
            <a:ext cx="8208912" cy="360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02717" indent="-291857">
              <a:lnSpc>
                <a:spcPct val="90000"/>
              </a:lnSpc>
              <a:buClr>
                <a:srgbClr val="5E5E5E"/>
              </a:buClr>
              <a:buSzPct val="58000"/>
              <a:buFont typeface="Wingdings" pitchFamily="2" charset="2"/>
              <a:buChar char=""/>
              <a:tabLst>
                <a:tab pos="304074" algn="l"/>
                <a:tab pos="1376476" algn="l"/>
              </a:tabLst>
            </a:pPr>
            <a:r>
              <a:rPr lang="hu-HU" sz="2800" dirty="0" smtClean="0">
                <a:cs typeface="Arial" charset="0"/>
              </a:rPr>
              <a:t>AS kifejezi</a:t>
            </a:r>
            <a:r>
              <a:rPr lang="hu-HU" sz="2800" dirty="0">
                <a:cs typeface="Arial" charset="0"/>
              </a:rPr>
              <a:t>, hogy különböző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>
                <a:cs typeface="Arial" charset="0"/>
              </a:rPr>
              <a:t>árszínvonal mellett a vállalati szektor mennyit szándékozik </a:t>
            </a:r>
            <a:r>
              <a:rPr lang="hu-HU" sz="2800" dirty="0" smtClean="0">
                <a:cs typeface="Arial" charset="0"/>
              </a:rPr>
              <a:t>termelni</a:t>
            </a:r>
          </a:p>
          <a:p>
            <a:pPr marL="302717" indent="-291857">
              <a:lnSpc>
                <a:spcPct val="90000"/>
              </a:lnSpc>
              <a:buClr>
                <a:srgbClr val="5E5E5E"/>
              </a:buClr>
              <a:buSzPct val="58000"/>
              <a:buFont typeface="Wingdings" pitchFamily="2" charset="2"/>
              <a:buChar char=""/>
              <a:tabLst>
                <a:tab pos="304074" algn="l"/>
                <a:tab pos="1376476" algn="l"/>
              </a:tabLst>
            </a:pPr>
            <a:r>
              <a:rPr lang="hu-HU" sz="2800" dirty="0" smtClean="0">
                <a:cs typeface="Arial" charset="0"/>
              </a:rPr>
              <a:t>A </a:t>
            </a:r>
            <a:r>
              <a:rPr lang="hu-HU" sz="2800" dirty="0">
                <a:cs typeface="Arial" charset="0"/>
              </a:rPr>
              <a:t>neoklasszikus modellben az </a:t>
            </a:r>
            <a:r>
              <a:rPr lang="hu-HU" sz="2800" dirty="0" err="1">
                <a:cs typeface="Arial" charset="0"/>
              </a:rPr>
              <a:t>aggregált</a:t>
            </a:r>
            <a:r>
              <a:rPr lang="hu-HU" sz="2800" dirty="0">
                <a:cs typeface="Arial" charset="0"/>
              </a:rPr>
              <a:t> kínálat független az árszínvonaltól vagyis: AZ AGGREGÁLT KÍNÁLAT </a:t>
            </a:r>
            <a:r>
              <a:rPr lang="hu-HU" sz="2800" dirty="0" smtClean="0">
                <a:cs typeface="Arial" charset="0"/>
              </a:rPr>
              <a:t>MINDEN </a:t>
            </a:r>
            <a:r>
              <a:rPr lang="hu-HU" sz="2800" b="1" i="1" dirty="0" smtClean="0">
                <a:cs typeface="Arial" charset="0"/>
              </a:rPr>
              <a:t>P</a:t>
            </a:r>
            <a:r>
              <a:rPr lang="hu-HU" sz="2800" dirty="0" smtClean="0">
                <a:cs typeface="Arial" charset="0"/>
              </a:rPr>
              <a:t> </a:t>
            </a:r>
            <a:r>
              <a:rPr lang="hu-HU" sz="2800" dirty="0">
                <a:cs typeface="Arial" charset="0"/>
              </a:rPr>
              <a:t>MELLETT MEGEGYEZIK A POTENCIÁLIS </a:t>
            </a:r>
            <a:r>
              <a:rPr lang="hu-HU" sz="2800" dirty="0" smtClean="0">
                <a:cs typeface="Arial" charset="0"/>
              </a:rPr>
              <a:t>KIBOCSÁTÁSSAL</a:t>
            </a:r>
          </a:p>
          <a:p>
            <a:pPr marL="302717" indent="-291857">
              <a:spcBef>
                <a:spcPts val="235"/>
              </a:spcBef>
              <a:buClr>
                <a:srgbClr val="5E5E5E"/>
              </a:buClr>
              <a:buSzPct val="58000"/>
              <a:buFont typeface="Wingdings" pitchFamily="2" charset="2"/>
              <a:buChar char=""/>
              <a:tabLst>
                <a:tab pos="304074" algn="l"/>
                <a:tab pos="1376476" algn="l"/>
              </a:tabLst>
            </a:pPr>
            <a:r>
              <a:rPr lang="hu-HU" sz="2800" dirty="0" smtClean="0">
                <a:cs typeface="Arial" charset="0"/>
              </a:rPr>
              <a:t>Ok: a rugalmas bér mindig biztosítja a teljes foglalkoztatást</a:t>
            </a:r>
            <a:endParaRPr lang="hu-HU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Line 7"/>
          <p:cNvSpPr>
            <a:spLocks noChangeShapeType="1"/>
          </p:cNvSpPr>
          <p:nvPr/>
        </p:nvSpPr>
        <p:spPr bwMode="auto">
          <a:xfrm>
            <a:off x="2268538" y="3644900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8916" name="Line 8"/>
          <p:cNvSpPr>
            <a:spLocks noChangeShapeType="1"/>
          </p:cNvSpPr>
          <p:nvPr/>
        </p:nvSpPr>
        <p:spPr bwMode="auto">
          <a:xfrm>
            <a:off x="469901" y="4941888"/>
            <a:ext cx="3598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8921" name="Line 13"/>
          <p:cNvSpPr>
            <a:spLocks noChangeShapeType="1"/>
          </p:cNvSpPr>
          <p:nvPr/>
        </p:nvSpPr>
        <p:spPr bwMode="auto">
          <a:xfrm flipH="1">
            <a:off x="1258888" y="5084763"/>
            <a:ext cx="7921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2" name="Line 14"/>
          <p:cNvSpPr>
            <a:spLocks noChangeShapeType="1"/>
          </p:cNvSpPr>
          <p:nvPr/>
        </p:nvSpPr>
        <p:spPr bwMode="auto">
          <a:xfrm>
            <a:off x="1330325" y="5157788"/>
            <a:ext cx="6492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3" name="Line 15"/>
          <p:cNvSpPr>
            <a:spLocks noChangeShapeType="1"/>
          </p:cNvSpPr>
          <p:nvPr/>
        </p:nvSpPr>
        <p:spPr bwMode="auto">
          <a:xfrm flipV="1">
            <a:off x="1619250" y="400685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4" name="Arc 16"/>
          <p:cNvSpPr>
            <a:spLocks/>
          </p:cNvSpPr>
          <p:nvPr/>
        </p:nvSpPr>
        <p:spPr bwMode="auto">
          <a:xfrm rot="16000031" flipV="1">
            <a:off x="2268538" y="4935538"/>
            <a:ext cx="790575" cy="790575"/>
          </a:xfrm>
          <a:custGeom>
            <a:avLst/>
            <a:gdLst>
              <a:gd name="T0" fmla="*/ 0 w 21600"/>
              <a:gd name="T1" fmla="*/ 0 h 24964"/>
              <a:gd name="T2" fmla="*/ 28581920 w 21600"/>
              <a:gd name="T3" fmla="*/ 25036406 h 24964"/>
              <a:gd name="T4" fmla="*/ 0 w 21600"/>
              <a:gd name="T5" fmla="*/ 21662656 h 24964"/>
              <a:gd name="T6" fmla="*/ 0 60000 65536"/>
              <a:gd name="T7" fmla="*/ 0 60000 65536"/>
              <a:gd name="T8" fmla="*/ 0 60000 65536"/>
              <a:gd name="T9" fmla="*/ 0 w 21600"/>
              <a:gd name="T10" fmla="*/ 0 h 24964"/>
              <a:gd name="T11" fmla="*/ 21600 w 21600"/>
              <a:gd name="T12" fmla="*/ 24964 h 24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6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26"/>
                  <a:pt x="21511" y="23851"/>
                  <a:pt x="21336" y="24964"/>
                </a:cubicBezTo>
              </a:path>
              <a:path w="21600" h="2496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26"/>
                  <a:pt x="21511" y="23851"/>
                  <a:pt x="21336" y="2496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8925" name="Line 17"/>
          <p:cNvSpPr>
            <a:spLocks noChangeShapeType="1"/>
          </p:cNvSpPr>
          <p:nvPr/>
        </p:nvSpPr>
        <p:spPr bwMode="auto">
          <a:xfrm>
            <a:off x="1619250" y="5516563"/>
            <a:ext cx="1439863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6" name="Line 18"/>
          <p:cNvSpPr>
            <a:spLocks noChangeShapeType="1"/>
          </p:cNvSpPr>
          <p:nvPr/>
        </p:nvSpPr>
        <p:spPr bwMode="auto">
          <a:xfrm flipV="1">
            <a:off x="3059113" y="4941888"/>
            <a:ext cx="0" cy="5746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7" name="Line 19"/>
          <p:cNvSpPr>
            <a:spLocks noChangeShapeType="1"/>
          </p:cNvSpPr>
          <p:nvPr/>
        </p:nvSpPr>
        <p:spPr bwMode="auto">
          <a:xfrm>
            <a:off x="3132138" y="5013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8" name="Line 20"/>
          <p:cNvSpPr>
            <a:spLocks noChangeShapeType="1"/>
          </p:cNvSpPr>
          <p:nvPr/>
        </p:nvSpPr>
        <p:spPr bwMode="auto">
          <a:xfrm flipV="1">
            <a:off x="3059113" y="40052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9" name="Line 21"/>
          <p:cNvSpPr>
            <a:spLocks noChangeShapeType="1"/>
          </p:cNvSpPr>
          <p:nvPr/>
        </p:nvSpPr>
        <p:spPr bwMode="auto">
          <a:xfrm flipV="1">
            <a:off x="1619250" y="4941888"/>
            <a:ext cx="0" cy="5746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30" name="Line 22"/>
          <p:cNvSpPr>
            <a:spLocks noChangeShapeType="1"/>
          </p:cNvSpPr>
          <p:nvPr/>
        </p:nvSpPr>
        <p:spPr bwMode="auto">
          <a:xfrm>
            <a:off x="2627313" y="3933825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34" name="Line 26"/>
          <p:cNvSpPr>
            <a:spLocks noChangeShapeType="1"/>
          </p:cNvSpPr>
          <p:nvPr/>
        </p:nvSpPr>
        <p:spPr bwMode="auto">
          <a:xfrm flipH="1">
            <a:off x="2268538" y="4005263"/>
            <a:ext cx="431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35" name="Line 27"/>
          <p:cNvSpPr>
            <a:spLocks noChangeShapeType="1"/>
          </p:cNvSpPr>
          <p:nvPr/>
        </p:nvSpPr>
        <p:spPr bwMode="auto">
          <a:xfrm flipH="1">
            <a:off x="2268538" y="4149725"/>
            <a:ext cx="6477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36" name="Line 28"/>
          <p:cNvSpPr>
            <a:spLocks noChangeShapeType="1"/>
          </p:cNvSpPr>
          <p:nvPr/>
        </p:nvSpPr>
        <p:spPr bwMode="auto">
          <a:xfrm flipH="1">
            <a:off x="2268538" y="4292600"/>
            <a:ext cx="7905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37" name="Line 29"/>
          <p:cNvSpPr>
            <a:spLocks noChangeShapeType="1"/>
          </p:cNvSpPr>
          <p:nvPr/>
        </p:nvSpPr>
        <p:spPr bwMode="auto">
          <a:xfrm flipH="1">
            <a:off x="2268538" y="4437063"/>
            <a:ext cx="93503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38" name="Text Box 30"/>
          <p:cNvSpPr txBox="1">
            <a:spLocks noChangeArrowheads="1"/>
          </p:cNvSpPr>
          <p:nvPr/>
        </p:nvSpPr>
        <p:spPr bwMode="auto">
          <a:xfrm>
            <a:off x="2052638" y="4151313"/>
            <a:ext cx="3587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P</a:t>
            </a:r>
            <a:r>
              <a:rPr lang="hu-HU" altLang="hu-HU" sz="800" baseline="-25000">
                <a:cs typeface="Arial" charset="0"/>
              </a:rPr>
              <a:t>0</a:t>
            </a:r>
            <a:endParaRPr lang="hu-HU" altLang="hu-HU" sz="800">
              <a:cs typeface="Arial" charset="0"/>
            </a:endParaRPr>
          </a:p>
        </p:txBody>
      </p:sp>
      <p:sp>
        <p:nvSpPr>
          <p:cNvPr id="38939" name="Text Box 31"/>
          <p:cNvSpPr txBox="1">
            <a:spLocks noChangeArrowheads="1"/>
          </p:cNvSpPr>
          <p:nvPr/>
        </p:nvSpPr>
        <p:spPr bwMode="auto">
          <a:xfrm>
            <a:off x="2124075" y="3502025"/>
            <a:ext cx="3587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P</a:t>
            </a:r>
          </a:p>
        </p:txBody>
      </p:sp>
      <p:sp>
        <p:nvSpPr>
          <p:cNvPr id="38940" name="Text Box 32"/>
          <p:cNvSpPr txBox="1">
            <a:spLocks noChangeArrowheads="1"/>
          </p:cNvSpPr>
          <p:nvPr/>
        </p:nvSpPr>
        <p:spPr bwMode="auto">
          <a:xfrm>
            <a:off x="2916238" y="3790950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</a:t>
            </a:r>
            <a:r>
              <a:rPr lang="hu-HU" altLang="hu-HU" sz="800" baseline="30000">
                <a:cs typeface="Arial" charset="0"/>
              </a:rPr>
              <a:t>s</a:t>
            </a:r>
            <a:endParaRPr lang="hu-HU" altLang="hu-HU" sz="800">
              <a:cs typeface="Arial" charset="0"/>
            </a:endParaRPr>
          </a:p>
        </p:txBody>
      </p:sp>
      <p:sp>
        <p:nvSpPr>
          <p:cNvPr id="38941" name="Text Box 33"/>
          <p:cNvSpPr txBox="1">
            <a:spLocks noChangeArrowheads="1"/>
          </p:cNvSpPr>
          <p:nvPr/>
        </p:nvSpPr>
        <p:spPr bwMode="auto">
          <a:xfrm>
            <a:off x="3348038" y="444976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</a:t>
            </a:r>
            <a:r>
              <a:rPr lang="hu-HU" altLang="hu-HU" sz="800" baseline="30000">
                <a:cs typeface="Arial" charset="0"/>
              </a:rPr>
              <a:t>D</a:t>
            </a:r>
            <a:endParaRPr lang="hu-HU" altLang="hu-HU" sz="800">
              <a:cs typeface="Arial" charset="0"/>
            </a:endParaRPr>
          </a:p>
        </p:txBody>
      </p:sp>
      <p:sp>
        <p:nvSpPr>
          <p:cNvPr id="38943" name="Text Box 35"/>
          <p:cNvSpPr txBox="1">
            <a:spLocks noChangeArrowheads="1"/>
          </p:cNvSpPr>
          <p:nvPr/>
        </p:nvSpPr>
        <p:spPr bwMode="auto">
          <a:xfrm>
            <a:off x="3995738" y="4797425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</a:t>
            </a:r>
          </a:p>
        </p:txBody>
      </p:sp>
      <p:sp>
        <p:nvSpPr>
          <p:cNvPr id="38944" name="Text Box 36"/>
          <p:cNvSpPr txBox="1">
            <a:spLocks noChangeArrowheads="1"/>
          </p:cNvSpPr>
          <p:nvPr/>
        </p:nvSpPr>
        <p:spPr bwMode="auto">
          <a:xfrm>
            <a:off x="2987675" y="4941888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</a:t>
            </a:r>
            <a:r>
              <a:rPr lang="hu-HU" altLang="hu-HU" sz="800" baseline="-25000">
                <a:cs typeface="Arial" charset="0"/>
              </a:rPr>
              <a:t>p</a:t>
            </a:r>
            <a:endParaRPr lang="hu-HU" altLang="hu-HU" sz="800">
              <a:cs typeface="Arial" charset="0"/>
            </a:endParaRPr>
          </a:p>
        </p:txBody>
      </p:sp>
      <p:sp>
        <p:nvSpPr>
          <p:cNvPr id="38945" name="Text Box 37"/>
          <p:cNvSpPr txBox="1">
            <a:spLocks noChangeArrowheads="1"/>
          </p:cNvSpPr>
          <p:nvPr/>
        </p:nvSpPr>
        <p:spPr bwMode="auto">
          <a:xfrm>
            <a:off x="2987675" y="566261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Y(N)</a:t>
            </a:r>
          </a:p>
        </p:txBody>
      </p:sp>
      <p:sp>
        <p:nvSpPr>
          <p:cNvPr id="38946" name="Text Box 38"/>
          <p:cNvSpPr txBox="1">
            <a:spLocks noChangeArrowheads="1"/>
          </p:cNvSpPr>
          <p:nvPr/>
        </p:nvSpPr>
        <p:spPr bwMode="auto">
          <a:xfrm>
            <a:off x="2051050" y="609441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   N</a:t>
            </a:r>
          </a:p>
        </p:txBody>
      </p:sp>
      <p:sp>
        <p:nvSpPr>
          <p:cNvPr id="38947" name="Text Box 39"/>
          <p:cNvSpPr txBox="1">
            <a:spLocks noChangeArrowheads="1"/>
          </p:cNvSpPr>
          <p:nvPr/>
        </p:nvSpPr>
        <p:spPr bwMode="auto">
          <a:xfrm>
            <a:off x="971550" y="508476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   N</a:t>
            </a:r>
            <a:r>
              <a:rPr lang="hu-HU" altLang="hu-HU" sz="800" baseline="30000">
                <a:cs typeface="Arial" charset="0"/>
              </a:rPr>
              <a:t>D</a:t>
            </a:r>
            <a:endParaRPr lang="hu-HU" altLang="hu-HU" sz="800">
              <a:cs typeface="Arial" charset="0"/>
            </a:endParaRPr>
          </a:p>
        </p:txBody>
      </p:sp>
      <p:sp>
        <p:nvSpPr>
          <p:cNvPr id="38948" name="Text Box 40"/>
          <p:cNvSpPr txBox="1">
            <a:spLocks noChangeArrowheads="1"/>
          </p:cNvSpPr>
          <p:nvPr/>
        </p:nvSpPr>
        <p:spPr bwMode="auto">
          <a:xfrm>
            <a:off x="900113" y="5734050"/>
            <a:ext cx="720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200" b="1">
                <a:cs typeface="Arial" charset="0"/>
              </a:rPr>
              <a:t>   </a:t>
            </a:r>
            <a:r>
              <a:rPr lang="hu-HU" altLang="hu-HU" sz="800">
                <a:cs typeface="Arial" charset="0"/>
              </a:rPr>
              <a:t>N</a:t>
            </a:r>
            <a:r>
              <a:rPr lang="hu-HU" altLang="hu-HU" sz="800" baseline="30000">
                <a:cs typeface="Arial" charset="0"/>
              </a:rPr>
              <a:t>s</a:t>
            </a:r>
            <a:endParaRPr lang="hu-HU" altLang="hu-HU" sz="800">
              <a:cs typeface="Arial" charset="0"/>
            </a:endParaRPr>
          </a:p>
        </p:txBody>
      </p:sp>
      <p:sp>
        <p:nvSpPr>
          <p:cNvPr id="38949" name="Text Box 41"/>
          <p:cNvSpPr txBox="1">
            <a:spLocks noChangeArrowheads="1"/>
          </p:cNvSpPr>
          <p:nvPr/>
        </p:nvSpPr>
        <p:spPr bwMode="auto">
          <a:xfrm>
            <a:off x="1403350" y="3716338"/>
            <a:ext cx="5048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W/P</a:t>
            </a:r>
          </a:p>
        </p:txBody>
      </p:sp>
      <p:sp>
        <p:nvSpPr>
          <p:cNvPr id="38950" name="Text Box 42"/>
          <p:cNvSpPr txBox="1">
            <a:spLocks noChangeArrowheads="1"/>
          </p:cNvSpPr>
          <p:nvPr/>
        </p:nvSpPr>
        <p:spPr bwMode="auto">
          <a:xfrm>
            <a:off x="179388" y="4810125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W/P</a:t>
            </a:r>
          </a:p>
        </p:txBody>
      </p:sp>
      <p:sp>
        <p:nvSpPr>
          <p:cNvPr id="38956" name="Rectangle 93"/>
          <p:cNvSpPr>
            <a:spLocks noChangeArrowheads="1"/>
          </p:cNvSpPr>
          <p:nvPr/>
        </p:nvSpPr>
        <p:spPr bwMode="auto">
          <a:xfrm>
            <a:off x="70643" y="227558"/>
            <a:ext cx="4465637" cy="619125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hu-HU" dirty="0">
              <a:cs typeface="Arial" charset="0"/>
            </a:endParaRPr>
          </a:p>
        </p:txBody>
      </p:sp>
      <p:sp>
        <p:nvSpPr>
          <p:cNvPr id="38957" name="Text Box 95"/>
          <p:cNvSpPr txBox="1">
            <a:spLocks noChangeArrowheads="1"/>
          </p:cNvSpPr>
          <p:nvPr/>
        </p:nvSpPr>
        <p:spPr bwMode="auto">
          <a:xfrm>
            <a:off x="4716463" y="476250"/>
            <a:ext cx="18473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sz="2800" b="1" dirty="0"/>
          </a:p>
          <a:p>
            <a:endParaRPr lang="hu-HU" sz="2800" b="1" dirty="0" smtClean="0"/>
          </a:p>
          <a:p>
            <a:endParaRPr lang="hu-HU" sz="2800" b="1" dirty="0"/>
          </a:p>
          <a:p>
            <a:endParaRPr lang="hu-HU" sz="2800" b="1" dirty="0" smtClean="0"/>
          </a:p>
          <a:p>
            <a:endParaRPr lang="hu-HU" sz="2800" b="1" dirty="0"/>
          </a:p>
          <a:p>
            <a:endParaRPr lang="hu-HU" sz="2800" b="1" dirty="0" smtClean="0"/>
          </a:p>
          <a:p>
            <a:endParaRPr lang="hu-HU" sz="2800" b="1" dirty="0"/>
          </a:p>
          <a:p>
            <a:endParaRPr lang="hu-HU" sz="2800" b="1" dirty="0" smtClean="0"/>
          </a:p>
          <a:p>
            <a:endParaRPr lang="hu-HU" sz="2800" b="1" dirty="0"/>
          </a:p>
        </p:txBody>
      </p:sp>
      <p:sp>
        <p:nvSpPr>
          <p:cNvPr id="3" name="Téglalap 2"/>
          <p:cNvSpPr/>
          <p:nvPr/>
        </p:nvSpPr>
        <p:spPr>
          <a:xfrm>
            <a:off x="4390230" y="476250"/>
            <a:ext cx="5011311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sz="2800" b="1" dirty="0" smtClean="0"/>
              <a:t>Amennyiben </a:t>
            </a:r>
            <a:r>
              <a:rPr lang="hu-HU" sz="2800" b="1" dirty="0"/>
              <a:t>a nominálbérek nem rögzítettek, akkor a munkapiaci egyensúly mindig kialakul.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sz="2800" b="1" dirty="0"/>
              <a:t>Ekkor az AS függvény függőleges (tökéletesen </a:t>
            </a:r>
            <a:r>
              <a:rPr lang="hu-HU" sz="2800" b="1" dirty="0" err="1"/>
              <a:t>árrugalmatlan</a:t>
            </a:r>
            <a:r>
              <a:rPr lang="hu-HU" sz="2800" b="1" dirty="0"/>
              <a:t>).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sz="2800" b="1" dirty="0"/>
              <a:t>Minden árszínvonal mellett a potenciális kibocsátás termelődik meg.</a:t>
            </a:r>
          </a:p>
          <a:p>
            <a:r>
              <a:rPr lang="hu-HU" sz="2400" dirty="0" smtClean="0"/>
              <a:t> </a:t>
            </a:r>
            <a:endParaRPr lang="hu-HU" sz="2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16116" y="692696"/>
            <a:ext cx="4174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>Klasszikus </a:t>
            </a:r>
            <a:r>
              <a:rPr lang="hu-HU" sz="2800" b="1" dirty="0" err="1"/>
              <a:t>AS-görbe</a:t>
            </a:r>
            <a:r>
              <a:rPr lang="hu-HU" sz="2800" b="1" dirty="0"/>
              <a:t> (</a:t>
            </a:r>
            <a:r>
              <a:rPr lang="hu-HU" sz="2800" b="1" dirty="0" smtClean="0"/>
              <a:t>konstans munkakínálattal)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7884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Line 7"/>
          <p:cNvSpPr>
            <a:spLocks noChangeShapeType="1"/>
          </p:cNvSpPr>
          <p:nvPr/>
        </p:nvSpPr>
        <p:spPr bwMode="auto">
          <a:xfrm>
            <a:off x="2268538" y="3644900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8916" name="Line 8"/>
          <p:cNvSpPr>
            <a:spLocks noChangeShapeType="1"/>
          </p:cNvSpPr>
          <p:nvPr/>
        </p:nvSpPr>
        <p:spPr bwMode="auto">
          <a:xfrm>
            <a:off x="468313" y="4941888"/>
            <a:ext cx="3598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8921" name="Line 13"/>
          <p:cNvSpPr>
            <a:spLocks noChangeShapeType="1"/>
          </p:cNvSpPr>
          <p:nvPr/>
        </p:nvSpPr>
        <p:spPr bwMode="auto">
          <a:xfrm flipH="1">
            <a:off x="1258888" y="5084763"/>
            <a:ext cx="7921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2" name="Line 14"/>
          <p:cNvSpPr>
            <a:spLocks noChangeShapeType="1"/>
          </p:cNvSpPr>
          <p:nvPr/>
        </p:nvSpPr>
        <p:spPr bwMode="auto">
          <a:xfrm>
            <a:off x="1330325" y="5157788"/>
            <a:ext cx="6492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3" name="Line 15"/>
          <p:cNvSpPr>
            <a:spLocks noChangeShapeType="1"/>
          </p:cNvSpPr>
          <p:nvPr/>
        </p:nvSpPr>
        <p:spPr bwMode="auto">
          <a:xfrm flipV="1">
            <a:off x="1619250" y="400685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4" name="Arc 16"/>
          <p:cNvSpPr>
            <a:spLocks/>
          </p:cNvSpPr>
          <p:nvPr/>
        </p:nvSpPr>
        <p:spPr bwMode="auto">
          <a:xfrm rot="16000031" flipV="1">
            <a:off x="2268538" y="4935538"/>
            <a:ext cx="790575" cy="790575"/>
          </a:xfrm>
          <a:custGeom>
            <a:avLst/>
            <a:gdLst>
              <a:gd name="T0" fmla="*/ 0 w 21600"/>
              <a:gd name="T1" fmla="*/ 0 h 24964"/>
              <a:gd name="T2" fmla="*/ 28581920 w 21600"/>
              <a:gd name="T3" fmla="*/ 25036406 h 24964"/>
              <a:gd name="T4" fmla="*/ 0 w 21600"/>
              <a:gd name="T5" fmla="*/ 21662656 h 24964"/>
              <a:gd name="T6" fmla="*/ 0 60000 65536"/>
              <a:gd name="T7" fmla="*/ 0 60000 65536"/>
              <a:gd name="T8" fmla="*/ 0 60000 65536"/>
              <a:gd name="T9" fmla="*/ 0 w 21600"/>
              <a:gd name="T10" fmla="*/ 0 h 24964"/>
              <a:gd name="T11" fmla="*/ 21600 w 21600"/>
              <a:gd name="T12" fmla="*/ 24964 h 24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6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26"/>
                  <a:pt x="21511" y="23851"/>
                  <a:pt x="21336" y="24964"/>
                </a:cubicBezTo>
              </a:path>
              <a:path w="21600" h="2496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26"/>
                  <a:pt x="21511" y="23851"/>
                  <a:pt x="21336" y="2496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8925" name="Line 17"/>
          <p:cNvSpPr>
            <a:spLocks noChangeShapeType="1"/>
          </p:cNvSpPr>
          <p:nvPr/>
        </p:nvSpPr>
        <p:spPr bwMode="auto">
          <a:xfrm>
            <a:off x="1619250" y="5516563"/>
            <a:ext cx="1439863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6" name="Line 18"/>
          <p:cNvSpPr>
            <a:spLocks noChangeShapeType="1"/>
          </p:cNvSpPr>
          <p:nvPr/>
        </p:nvSpPr>
        <p:spPr bwMode="auto">
          <a:xfrm flipV="1">
            <a:off x="3059113" y="4941888"/>
            <a:ext cx="0" cy="5746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7" name="Line 19"/>
          <p:cNvSpPr>
            <a:spLocks noChangeShapeType="1"/>
          </p:cNvSpPr>
          <p:nvPr/>
        </p:nvSpPr>
        <p:spPr bwMode="auto">
          <a:xfrm>
            <a:off x="3132138" y="5013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8" name="Line 20"/>
          <p:cNvSpPr>
            <a:spLocks noChangeShapeType="1"/>
          </p:cNvSpPr>
          <p:nvPr/>
        </p:nvSpPr>
        <p:spPr bwMode="auto">
          <a:xfrm flipV="1">
            <a:off x="3059113" y="40052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29" name="Line 21"/>
          <p:cNvSpPr>
            <a:spLocks noChangeShapeType="1"/>
          </p:cNvSpPr>
          <p:nvPr/>
        </p:nvSpPr>
        <p:spPr bwMode="auto">
          <a:xfrm flipV="1">
            <a:off x="1619250" y="4941888"/>
            <a:ext cx="0" cy="5746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30" name="Line 22"/>
          <p:cNvSpPr>
            <a:spLocks noChangeShapeType="1"/>
          </p:cNvSpPr>
          <p:nvPr/>
        </p:nvSpPr>
        <p:spPr bwMode="auto">
          <a:xfrm>
            <a:off x="2627313" y="3933825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34" name="Line 26"/>
          <p:cNvSpPr>
            <a:spLocks noChangeShapeType="1"/>
          </p:cNvSpPr>
          <p:nvPr/>
        </p:nvSpPr>
        <p:spPr bwMode="auto">
          <a:xfrm flipH="1">
            <a:off x="2268538" y="4005263"/>
            <a:ext cx="431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35" name="Line 27"/>
          <p:cNvSpPr>
            <a:spLocks noChangeShapeType="1"/>
          </p:cNvSpPr>
          <p:nvPr/>
        </p:nvSpPr>
        <p:spPr bwMode="auto">
          <a:xfrm flipH="1">
            <a:off x="2268538" y="4149725"/>
            <a:ext cx="6477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36" name="Line 28"/>
          <p:cNvSpPr>
            <a:spLocks noChangeShapeType="1"/>
          </p:cNvSpPr>
          <p:nvPr/>
        </p:nvSpPr>
        <p:spPr bwMode="auto">
          <a:xfrm flipH="1">
            <a:off x="2268538" y="4292600"/>
            <a:ext cx="7905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37" name="Line 29"/>
          <p:cNvSpPr>
            <a:spLocks noChangeShapeType="1"/>
          </p:cNvSpPr>
          <p:nvPr/>
        </p:nvSpPr>
        <p:spPr bwMode="auto">
          <a:xfrm flipH="1">
            <a:off x="2268538" y="4437063"/>
            <a:ext cx="93503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8938" name="Text Box 30"/>
          <p:cNvSpPr txBox="1">
            <a:spLocks noChangeArrowheads="1"/>
          </p:cNvSpPr>
          <p:nvPr/>
        </p:nvSpPr>
        <p:spPr bwMode="auto">
          <a:xfrm>
            <a:off x="2052638" y="4151313"/>
            <a:ext cx="3587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P</a:t>
            </a:r>
            <a:r>
              <a:rPr lang="hu-HU" altLang="hu-HU" sz="800" baseline="-25000">
                <a:cs typeface="Arial" charset="0"/>
              </a:rPr>
              <a:t>0</a:t>
            </a:r>
            <a:endParaRPr lang="hu-HU" altLang="hu-HU" sz="800">
              <a:cs typeface="Arial" charset="0"/>
            </a:endParaRPr>
          </a:p>
        </p:txBody>
      </p:sp>
      <p:sp>
        <p:nvSpPr>
          <p:cNvPr id="38939" name="Text Box 31"/>
          <p:cNvSpPr txBox="1">
            <a:spLocks noChangeArrowheads="1"/>
          </p:cNvSpPr>
          <p:nvPr/>
        </p:nvSpPr>
        <p:spPr bwMode="auto">
          <a:xfrm>
            <a:off x="2124075" y="3502025"/>
            <a:ext cx="3587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P</a:t>
            </a:r>
          </a:p>
        </p:txBody>
      </p:sp>
      <p:sp>
        <p:nvSpPr>
          <p:cNvPr id="38940" name="Text Box 32"/>
          <p:cNvSpPr txBox="1">
            <a:spLocks noChangeArrowheads="1"/>
          </p:cNvSpPr>
          <p:nvPr/>
        </p:nvSpPr>
        <p:spPr bwMode="auto">
          <a:xfrm>
            <a:off x="2843212" y="3669605"/>
            <a:ext cx="7207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400" dirty="0" smtClean="0">
                <a:cs typeface="Arial" charset="0"/>
              </a:rPr>
              <a:t>AS</a:t>
            </a:r>
            <a:endParaRPr lang="hu-HU" altLang="hu-HU" sz="1400" dirty="0">
              <a:cs typeface="Arial" charset="0"/>
            </a:endParaRPr>
          </a:p>
        </p:txBody>
      </p:sp>
      <p:sp>
        <p:nvSpPr>
          <p:cNvPr id="38941" name="Text Box 33"/>
          <p:cNvSpPr txBox="1">
            <a:spLocks noChangeArrowheads="1"/>
          </p:cNvSpPr>
          <p:nvPr/>
        </p:nvSpPr>
        <p:spPr bwMode="auto">
          <a:xfrm>
            <a:off x="3348038" y="4449763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dirty="0" smtClean="0">
                <a:cs typeface="Arial" charset="0"/>
              </a:rPr>
              <a:t>AD</a:t>
            </a:r>
            <a:endParaRPr lang="hu-HU" altLang="hu-HU" sz="1600" dirty="0">
              <a:cs typeface="Arial" charset="0"/>
            </a:endParaRPr>
          </a:p>
        </p:txBody>
      </p:sp>
      <p:sp>
        <p:nvSpPr>
          <p:cNvPr id="38942" name="Text Box 34"/>
          <p:cNvSpPr txBox="1">
            <a:spLocks noChangeArrowheads="1"/>
          </p:cNvSpPr>
          <p:nvPr/>
        </p:nvSpPr>
        <p:spPr bwMode="auto">
          <a:xfrm>
            <a:off x="4427538" y="3070225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 b="1">
                <a:cs typeface="Arial" charset="0"/>
              </a:rPr>
              <a:t>Y</a:t>
            </a:r>
          </a:p>
        </p:txBody>
      </p:sp>
      <p:sp>
        <p:nvSpPr>
          <p:cNvPr id="38943" name="Text Box 35"/>
          <p:cNvSpPr txBox="1">
            <a:spLocks noChangeArrowheads="1"/>
          </p:cNvSpPr>
          <p:nvPr/>
        </p:nvSpPr>
        <p:spPr bwMode="auto">
          <a:xfrm>
            <a:off x="3995738" y="4797425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</a:t>
            </a:r>
          </a:p>
        </p:txBody>
      </p:sp>
      <p:sp>
        <p:nvSpPr>
          <p:cNvPr id="38944" name="Text Box 36"/>
          <p:cNvSpPr txBox="1">
            <a:spLocks noChangeArrowheads="1"/>
          </p:cNvSpPr>
          <p:nvPr/>
        </p:nvSpPr>
        <p:spPr bwMode="auto">
          <a:xfrm>
            <a:off x="2987675" y="4941888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</a:t>
            </a:r>
            <a:r>
              <a:rPr lang="hu-HU" altLang="hu-HU" sz="800" baseline="-25000">
                <a:cs typeface="Arial" charset="0"/>
              </a:rPr>
              <a:t>p</a:t>
            </a:r>
            <a:endParaRPr lang="hu-HU" altLang="hu-HU" sz="800">
              <a:cs typeface="Arial" charset="0"/>
            </a:endParaRPr>
          </a:p>
        </p:txBody>
      </p:sp>
      <p:sp>
        <p:nvSpPr>
          <p:cNvPr id="38945" name="Text Box 37"/>
          <p:cNvSpPr txBox="1">
            <a:spLocks noChangeArrowheads="1"/>
          </p:cNvSpPr>
          <p:nvPr/>
        </p:nvSpPr>
        <p:spPr bwMode="auto">
          <a:xfrm>
            <a:off x="2987675" y="566261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Y(N)</a:t>
            </a:r>
          </a:p>
        </p:txBody>
      </p:sp>
      <p:sp>
        <p:nvSpPr>
          <p:cNvPr id="38946" name="Text Box 38"/>
          <p:cNvSpPr txBox="1">
            <a:spLocks noChangeArrowheads="1"/>
          </p:cNvSpPr>
          <p:nvPr/>
        </p:nvSpPr>
        <p:spPr bwMode="auto">
          <a:xfrm>
            <a:off x="2051050" y="609441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   N</a:t>
            </a:r>
          </a:p>
        </p:txBody>
      </p:sp>
      <p:sp>
        <p:nvSpPr>
          <p:cNvPr id="38947" name="Text Box 39"/>
          <p:cNvSpPr txBox="1">
            <a:spLocks noChangeArrowheads="1"/>
          </p:cNvSpPr>
          <p:nvPr/>
        </p:nvSpPr>
        <p:spPr bwMode="auto">
          <a:xfrm>
            <a:off x="971550" y="508476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   N</a:t>
            </a:r>
            <a:r>
              <a:rPr lang="hu-HU" altLang="hu-HU" sz="800" baseline="30000">
                <a:cs typeface="Arial" charset="0"/>
              </a:rPr>
              <a:t>D</a:t>
            </a:r>
            <a:endParaRPr lang="hu-HU" altLang="hu-HU" sz="800">
              <a:cs typeface="Arial" charset="0"/>
            </a:endParaRPr>
          </a:p>
        </p:txBody>
      </p:sp>
      <p:sp>
        <p:nvSpPr>
          <p:cNvPr id="38948" name="Text Box 40"/>
          <p:cNvSpPr txBox="1">
            <a:spLocks noChangeArrowheads="1"/>
          </p:cNvSpPr>
          <p:nvPr/>
        </p:nvSpPr>
        <p:spPr bwMode="auto">
          <a:xfrm>
            <a:off x="900113" y="5734050"/>
            <a:ext cx="720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200" b="1">
                <a:cs typeface="Arial" charset="0"/>
              </a:rPr>
              <a:t>   </a:t>
            </a:r>
            <a:r>
              <a:rPr lang="hu-HU" altLang="hu-HU" sz="800">
                <a:cs typeface="Arial" charset="0"/>
              </a:rPr>
              <a:t>N</a:t>
            </a:r>
            <a:r>
              <a:rPr lang="hu-HU" altLang="hu-HU" sz="800" baseline="30000">
                <a:cs typeface="Arial" charset="0"/>
              </a:rPr>
              <a:t>s</a:t>
            </a:r>
            <a:endParaRPr lang="hu-HU" altLang="hu-HU" sz="800">
              <a:cs typeface="Arial" charset="0"/>
            </a:endParaRPr>
          </a:p>
        </p:txBody>
      </p:sp>
      <p:sp>
        <p:nvSpPr>
          <p:cNvPr id="38949" name="Text Box 41"/>
          <p:cNvSpPr txBox="1">
            <a:spLocks noChangeArrowheads="1"/>
          </p:cNvSpPr>
          <p:nvPr/>
        </p:nvSpPr>
        <p:spPr bwMode="auto">
          <a:xfrm>
            <a:off x="1403350" y="3716338"/>
            <a:ext cx="5048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W/P</a:t>
            </a:r>
          </a:p>
        </p:txBody>
      </p:sp>
      <p:sp>
        <p:nvSpPr>
          <p:cNvPr id="38950" name="Text Box 42"/>
          <p:cNvSpPr txBox="1">
            <a:spLocks noChangeArrowheads="1"/>
          </p:cNvSpPr>
          <p:nvPr/>
        </p:nvSpPr>
        <p:spPr bwMode="auto">
          <a:xfrm>
            <a:off x="179388" y="4810125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800">
                <a:cs typeface="Arial" charset="0"/>
              </a:rPr>
              <a:t>W/P</a:t>
            </a:r>
          </a:p>
        </p:txBody>
      </p:sp>
      <p:sp>
        <p:nvSpPr>
          <p:cNvPr id="38956" name="Rectangle 93"/>
          <p:cNvSpPr>
            <a:spLocks noChangeArrowheads="1"/>
          </p:cNvSpPr>
          <p:nvPr/>
        </p:nvSpPr>
        <p:spPr bwMode="auto">
          <a:xfrm>
            <a:off x="-146049" y="513556"/>
            <a:ext cx="4465637" cy="619125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hu-HU">
              <a:cs typeface="Arial" charset="0"/>
            </a:endParaRPr>
          </a:p>
        </p:txBody>
      </p:sp>
      <p:sp>
        <p:nvSpPr>
          <p:cNvPr id="38957" name="Text Box 95"/>
          <p:cNvSpPr txBox="1">
            <a:spLocks noChangeArrowheads="1"/>
          </p:cNvSpPr>
          <p:nvPr/>
        </p:nvSpPr>
        <p:spPr bwMode="auto">
          <a:xfrm>
            <a:off x="4283075" y="548680"/>
            <a:ext cx="5163657" cy="777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sz="2800" b="1" dirty="0"/>
              <a:t>A</a:t>
            </a:r>
            <a:r>
              <a:rPr lang="hu-HU" sz="2800" b="1" dirty="0" smtClean="0"/>
              <a:t> pénzpiacról levezetett</a:t>
            </a:r>
          </a:p>
          <a:p>
            <a:r>
              <a:rPr lang="hu-HU" sz="2800" b="1" dirty="0" smtClean="0"/>
              <a:t>AD az árszínvonalat </a:t>
            </a:r>
          </a:p>
          <a:p>
            <a:r>
              <a:rPr lang="hu-HU" sz="2800" b="1" dirty="0" smtClean="0"/>
              <a:t>határozza meg,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u-HU" sz="2800" b="1" dirty="0" smtClean="0"/>
              <a:t>az AS</a:t>
            </a:r>
          </a:p>
          <a:p>
            <a:r>
              <a:rPr lang="hu-HU" sz="2800" b="1" dirty="0"/>
              <a:t>a</a:t>
            </a:r>
            <a:r>
              <a:rPr lang="hu-HU" sz="2800" b="1" dirty="0" smtClean="0"/>
              <a:t> jövedelmet</a:t>
            </a:r>
          </a:p>
          <a:p>
            <a:endParaRPr lang="hu-HU" sz="2800" b="1" dirty="0" smtClean="0"/>
          </a:p>
          <a:p>
            <a:r>
              <a:rPr lang="hu-HU" sz="2800" b="1" dirty="0" smtClean="0"/>
              <a:t>Érvényesül: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a reálegyensúly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b="1" dirty="0" smtClean="0"/>
              <a:t>a pénz semlegessége</a:t>
            </a:r>
          </a:p>
          <a:p>
            <a:endParaRPr lang="hu-HU" sz="2800" b="1" dirty="0"/>
          </a:p>
          <a:p>
            <a:endParaRPr lang="hu-HU" sz="2800" b="1" dirty="0" smtClean="0"/>
          </a:p>
          <a:p>
            <a:endParaRPr lang="hu-HU" sz="2800" b="1" dirty="0"/>
          </a:p>
          <a:p>
            <a:endParaRPr lang="hu-HU" sz="2800" b="1" dirty="0" smtClean="0"/>
          </a:p>
          <a:p>
            <a:endParaRPr lang="hu-HU" sz="2800" b="1" dirty="0"/>
          </a:p>
          <a:p>
            <a:endParaRPr lang="hu-HU" sz="2800" b="1" dirty="0" smtClean="0"/>
          </a:p>
          <a:p>
            <a:endParaRPr lang="hu-HU" sz="2800" b="1" dirty="0"/>
          </a:p>
          <a:p>
            <a:endParaRPr lang="hu-HU" sz="2800" b="1" dirty="0" smtClean="0"/>
          </a:p>
          <a:p>
            <a:endParaRPr lang="hu-HU" sz="2800" b="1" dirty="0"/>
          </a:p>
        </p:txBody>
      </p:sp>
      <p:sp>
        <p:nvSpPr>
          <p:cNvPr id="2" name="Szövegdoboz 1"/>
          <p:cNvSpPr txBox="1"/>
          <p:nvPr/>
        </p:nvSpPr>
        <p:spPr>
          <a:xfrm>
            <a:off x="563803" y="908720"/>
            <a:ext cx="314459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>Az árupiaci </a:t>
            </a:r>
            <a:r>
              <a:rPr lang="hu-HU" sz="2800" b="1" dirty="0" smtClean="0"/>
              <a:t>egyensúly a neoklasszikus modellben (emelkedő munkakínálattal)</a:t>
            </a:r>
            <a:endParaRPr lang="hu-HU" sz="2800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60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Helyette:Mennyiségi pénzelmélet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dirty="0"/>
              <a:t>Q</a:t>
            </a:r>
            <a:r>
              <a:rPr lang="hu-HU" dirty="0" smtClean="0"/>
              <a:t> adott a  </a:t>
            </a:r>
            <a:r>
              <a:rPr lang="hu-HU" dirty="0" err="1" smtClean="0"/>
              <a:t>Say-törvény</a:t>
            </a:r>
            <a:r>
              <a:rPr lang="hu-HU" dirty="0" smtClean="0"/>
              <a:t> miatt (a gazdaságban minden kínálat megteremti a maga keresletét)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Vagyis a jövedelem szintje a megtermelhető kínálat által </a:t>
            </a:r>
            <a:r>
              <a:rPr lang="hu-HU" dirty="0" smtClean="0"/>
              <a:t>meghatározott = potenciális jövedelem</a:t>
            </a:r>
            <a:endParaRPr lang="hu-HU" dirty="0" smtClean="0"/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Az árszínvonal a pénzpiacon alakul ki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 V szintén konstans (intézményi adottság)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 smtClean="0"/>
              <a:t>Ha M nő Csak P nő </a:t>
            </a:r>
            <a:r>
              <a:rPr lang="hu-HU" dirty="0" smtClean="0"/>
              <a:t>= </a:t>
            </a:r>
            <a:r>
              <a:rPr lang="hu-HU" b="1" dirty="0" smtClean="0"/>
              <a:t>a pénz semleges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 smtClean="0"/>
              <a:t>= „Fátyol a </a:t>
            </a:r>
            <a:r>
              <a:rPr lang="hu-HU" b="1" dirty="0" err="1" smtClean="0"/>
              <a:t>rálrendszeren</a:t>
            </a:r>
            <a:r>
              <a:rPr lang="hu-HU" b="1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8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pénz csak tranzakciós eszköz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dirty="0" smtClean="0"/>
              <a:t>Az egyenlet azt fejezi ki, hogy a nominális kereslet és nominális kínálat megegyezik egymással. 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Az egyenletben M, V és Y nagysága adott, így </a:t>
            </a:r>
            <a:r>
              <a:rPr lang="hu-HU" b="1" dirty="0" smtClean="0"/>
              <a:t>P</a:t>
            </a:r>
            <a:r>
              <a:rPr lang="hu-HU" dirty="0" smtClean="0"/>
              <a:t> teremti meg a két oldal egyenlőségét.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 mennyiségi pénzelmélet szerint a pénznek egyetlen szerepe az adásvétel közvetítése </a:t>
            </a:r>
            <a:r>
              <a:rPr lang="hu-HU" b="1" dirty="0" smtClean="0"/>
              <a:t>= tranzakciós felfogás!</a:t>
            </a:r>
          </a:p>
          <a:p>
            <a:pPr eaLnBrk="1" hangingPunct="1">
              <a:lnSpc>
                <a:spcPct val="90000"/>
              </a:lnSpc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0112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Pénzkereslet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dirty="0" smtClean="0"/>
              <a:t>Az előző pénzelmélet nem magyarázta megfelelően a pénzkeresletet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 smtClean="0"/>
              <a:t>Pénzkereslet: a pénz meghatározott összegének tartására irányuló szándék.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 pénztartására irányuló szándék olyan eszközre irányul, amely a pénz funkcióit képes kielégíteni.</a:t>
            </a:r>
          </a:p>
        </p:txBody>
      </p:sp>
    </p:spTree>
    <p:extLst>
      <p:ext uri="{BB962C8B-B14F-4D97-AF65-F5344CB8AC3E}">
        <p14:creationId xmlns:p14="http://schemas.microsoft.com/office/powerpoint/2010/main" val="1115775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II. Cambridge-i formula</a:t>
            </a:r>
          </a:p>
        </p:txBody>
      </p:sp>
      <p:sp>
        <p:nvSpPr>
          <p:cNvPr id="2662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pénzt tartják: a pénztartás a reáljövedelem függvénye</a:t>
            </a:r>
          </a:p>
          <a:p>
            <a:pPr eaLnBrk="1" hangingPunct="1"/>
            <a:r>
              <a:rPr lang="hu-HU" dirty="0" smtClean="0"/>
              <a:t>L=reál-pénzkereslet=</a:t>
            </a:r>
            <a:r>
              <a:rPr lang="hu-HU" dirty="0" err="1" smtClean="0"/>
              <a:t>kY</a:t>
            </a:r>
            <a:endParaRPr lang="hu-HU" dirty="0" smtClean="0"/>
          </a:p>
          <a:p>
            <a:pPr eaLnBrk="1" hangingPunct="1"/>
            <a:r>
              <a:rPr lang="hu-HU" dirty="0" smtClean="0"/>
              <a:t>k=pénztartási hajlandóság</a:t>
            </a:r>
          </a:p>
          <a:p>
            <a:pPr eaLnBrk="1" hangingPunct="1"/>
            <a:r>
              <a:rPr lang="hu-HU" dirty="0" smtClean="0"/>
              <a:t>Egyensúly:M/P=</a:t>
            </a:r>
            <a:r>
              <a:rPr lang="hu-HU" dirty="0" err="1" smtClean="0"/>
              <a:t>kY</a:t>
            </a:r>
            <a:endParaRPr lang="hu-HU" dirty="0" smtClean="0"/>
          </a:p>
          <a:p>
            <a:pPr eaLnBrk="1" hangingPunct="1"/>
            <a:r>
              <a:rPr lang="hu-HU" b="1" dirty="0" smtClean="0"/>
              <a:t>Valójában ez is tranzakciós felfogás</a:t>
            </a:r>
          </a:p>
          <a:p>
            <a:pPr eaLnBrk="1" hangingPunct="1"/>
            <a:r>
              <a:rPr lang="hu-HU" b="1" dirty="0" smtClean="0"/>
              <a:t> </a:t>
            </a:r>
            <a:r>
              <a:rPr lang="hu-HU" dirty="0" smtClean="0"/>
              <a:t>k=1/V és konstans, Y=Q</a:t>
            </a:r>
          </a:p>
          <a:p>
            <a:pPr eaLnBrk="1" hangingPunct="1"/>
            <a:r>
              <a:rPr lang="hu-HU" b="1" dirty="0" smtClean="0"/>
              <a:t>Itt is semleges a pénz: M nő, csak P nő</a:t>
            </a:r>
          </a:p>
        </p:txBody>
      </p:sp>
    </p:spTree>
    <p:extLst>
      <p:ext uri="{BB962C8B-B14F-4D97-AF65-F5344CB8AC3E}">
        <p14:creationId xmlns:p14="http://schemas.microsoft.com/office/powerpoint/2010/main" val="2843358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3259</TotalTime>
  <Words>1956</Words>
  <Application>Microsoft Office PowerPoint</Application>
  <PresentationFormat>Diavetítés a képernyőre (4:3 oldalarány)</PresentationFormat>
  <Paragraphs>475</Paragraphs>
  <Slides>54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54</vt:i4>
      </vt:variant>
    </vt:vector>
  </HeadingPairs>
  <TitlesOfParts>
    <vt:vector size="64" baseType="lpstr">
      <vt:lpstr>Arial</vt:lpstr>
      <vt:lpstr>Arial Narrow</vt:lpstr>
      <vt:lpstr>Calibri</vt:lpstr>
      <vt:lpstr>Cambria Math</vt:lpstr>
      <vt:lpstr>Symbol</vt:lpstr>
      <vt:lpstr>Times New Roman</vt:lpstr>
      <vt:lpstr>Wingdings</vt:lpstr>
      <vt:lpstr>Office-téma</vt:lpstr>
      <vt:lpstr>Equation</vt:lpstr>
      <vt:lpstr>Egyenlet</vt:lpstr>
      <vt:lpstr>A pénzpiac</vt:lpstr>
      <vt:lpstr>Pénzfunkciók</vt:lpstr>
      <vt:lpstr>A pénzkínálat </vt:lpstr>
      <vt:lpstr>Pénzkereslet </vt:lpstr>
      <vt:lpstr>Előzmények: mennyiségi pénzelmélet két változata</vt:lpstr>
      <vt:lpstr>Helyette:Mennyiségi pénzelmélet</vt:lpstr>
      <vt:lpstr>A pénz csak tranzakciós eszköz</vt:lpstr>
      <vt:lpstr>Pénzkereslet</vt:lpstr>
      <vt:lpstr>II. Cambridge-i formula</vt:lpstr>
      <vt:lpstr>Keynesi pénzelmélet:  pénzkeresleti motívumok</vt:lpstr>
      <vt:lpstr>A pénzkeresleti függvény</vt:lpstr>
      <vt:lpstr> Pénzkereslet:Pénzkeresleti függvény </vt:lpstr>
      <vt:lpstr>Pénzpiaci egyensúly</vt:lpstr>
      <vt:lpstr>PowerPoint bemutató</vt:lpstr>
      <vt:lpstr>Pénzpiaci egyensúly, az LM-görbe</vt:lpstr>
      <vt:lpstr>Az áru -és pénzpiac együttes egyensúlya</vt:lpstr>
      <vt:lpstr>PowerPoint bemutató</vt:lpstr>
      <vt:lpstr>Algebrai levezetés</vt:lpstr>
      <vt:lpstr>Algebrai levezetés</vt:lpstr>
      <vt:lpstr>Egy háromszereplős gazdaságban az alábbi adatok ismertek: </vt:lpstr>
      <vt:lpstr>PowerPoint bemutató</vt:lpstr>
      <vt:lpstr>PowerPoint bemutató</vt:lpstr>
      <vt:lpstr>PowerPoint bemutató</vt:lpstr>
      <vt:lpstr>.</vt:lpstr>
      <vt:lpstr>PowerPoint bemutató</vt:lpstr>
      <vt:lpstr>PowerPoint bemutató</vt:lpstr>
      <vt:lpstr>PowerPoint bemutató</vt:lpstr>
      <vt:lpstr>Egy zárt gazdaságról ismerjük az alábbi adatokat és összefüggéseket:</vt:lpstr>
      <vt:lpstr>PowerPoint bemutató</vt:lpstr>
      <vt:lpstr>PowerPoint bemutató</vt:lpstr>
      <vt:lpstr>PowerPoint bemutató</vt:lpstr>
      <vt:lpstr>PowerPoint bemutató</vt:lpstr>
      <vt:lpstr>PowerPoint bemutató</vt:lpstr>
      <vt:lpstr>Expanzív fiskális politika</vt:lpstr>
      <vt:lpstr>PowerPoint bemutató</vt:lpstr>
      <vt:lpstr>Expanzív monetáris politika </vt:lpstr>
      <vt:lpstr>Restriktív monetáris, restriktív fiskális politika</vt:lpstr>
      <vt:lpstr>Az árszínvonal változásának bekapcsolása</vt:lpstr>
      <vt:lpstr>AD</vt:lpstr>
      <vt:lpstr>PowerPoint bemutató</vt:lpstr>
      <vt:lpstr>Algebrailag</vt:lpstr>
      <vt:lpstr>PowerPoint bemutató</vt:lpstr>
      <vt:lpstr>A keynesiánus munkapiac</vt:lpstr>
      <vt:lpstr>A keynesiánus munkapiac sajátosságai</vt:lpstr>
      <vt:lpstr>A foglalkoztatási függvény</vt:lpstr>
      <vt:lpstr>Konstans munkakínálat – gyakori feltevés, hogy független a reálbértől</vt:lpstr>
      <vt:lpstr>Aggregált kínálat</vt:lpstr>
      <vt:lpstr>AS levezetése konstans munkakínálat esetén</vt:lpstr>
      <vt:lpstr>AS levezetése emelkedő munkakínálat esetén</vt:lpstr>
      <vt:lpstr>AS-AD rendszer</vt:lpstr>
      <vt:lpstr>Kitekintés: A neoklasszikus modell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167</cp:revision>
  <dcterms:created xsi:type="dcterms:W3CDTF">2011-12-06T13:04:46Z</dcterms:created>
  <dcterms:modified xsi:type="dcterms:W3CDTF">2019-11-20T12:59:07Z</dcterms:modified>
</cp:coreProperties>
</file>